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60" r:id="rId5"/>
    <p:sldId id="264" r:id="rId6"/>
    <p:sldId id="265" r:id="rId7"/>
    <p:sldId id="266" r:id="rId8"/>
    <p:sldId id="267" r:id="rId9"/>
    <p:sldId id="268" r:id="rId10"/>
    <p:sldId id="269" r:id="rId11"/>
    <p:sldId id="270" r:id="rId12"/>
    <p:sldId id="271" r:id="rId13"/>
    <p:sldId id="272" r:id="rId14"/>
    <p:sldId id="273" r:id="rId15"/>
    <p:sldId id="274" r:id="rId16"/>
    <p:sldId id="275" r:id="rId17"/>
    <p:sldId id="259" r:id="rId18"/>
  </p:sldIdLst>
  <p:sldSz cx="9144000" cy="6858000" type="screen4x3"/>
  <p:notesSz cx="6858000" cy="9144000"/>
  <p:defaultTextStyle>
    <a:defPPr>
      <a:defRPr lang="es-ES"/>
    </a:defPPr>
    <a:lvl1pPr algn="ctr" rtl="0" fontAlgn="base">
      <a:spcBef>
        <a:spcPct val="20000"/>
      </a:spcBef>
      <a:spcAft>
        <a:spcPct val="0"/>
      </a:spcAft>
      <a:defRPr kern="1200">
        <a:solidFill>
          <a:schemeClr val="bg1"/>
        </a:solidFill>
        <a:latin typeface="Verdana" pitchFamily="34" charset="0"/>
        <a:ea typeface="+mn-ea"/>
        <a:cs typeface="+mn-cs"/>
      </a:defRPr>
    </a:lvl1pPr>
    <a:lvl2pPr marL="457200" algn="ctr" rtl="0" fontAlgn="base">
      <a:spcBef>
        <a:spcPct val="20000"/>
      </a:spcBef>
      <a:spcAft>
        <a:spcPct val="0"/>
      </a:spcAft>
      <a:defRPr kern="1200">
        <a:solidFill>
          <a:schemeClr val="bg1"/>
        </a:solidFill>
        <a:latin typeface="Verdana" pitchFamily="34" charset="0"/>
        <a:ea typeface="+mn-ea"/>
        <a:cs typeface="+mn-cs"/>
      </a:defRPr>
    </a:lvl2pPr>
    <a:lvl3pPr marL="914400" algn="ctr" rtl="0" fontAlgn="base">
      <a:spcBef>
        <a:spcPct val="20000"/>
      </a:spcBef>
      <a:spcAft>
        <a:spcPct val="0"/>
      </a:spcAft>
      <a:defRPr kern="1200">
        <a:solidFill>
          <a:schemeClr val="bg1"/>
        </a:solidFill>
        <a:latin typeface="Verdana" pitchFamily="34" charset="0"/>
        <a:ea typeface="+mn-ea"/>
        <a:cs typeface="+mn-cs"/>
      </a:defRPr>
    </a:lvl3pPr>
    <a:lvl4pPr marL="1371600" algn="ctr" rtl="0" fontAlgn="base">
      <a:spcBef>
        <a:spcPct val="20000"/>
      </a:spcBef>
      <a:spcAft>
        <a:spcPct val="0"/>
      </a:spcAft>
      <a:defRPr kern="1200">
        <a:solidFill>
          <a:schemeClr val="bg1"/>
        </a:solidFill>
        <a:latin typeface="Verdana" pitchFamily="34" charset="0"/>
        <a:ea typeface="+mn-ea"/>
        <a:cs typeface="+mn-cs"/>
      </a:defRPr>
    </a:lvl4pPr>
    <a:lvl5pPr marL="1828800" algn="ctr" rtl="0" fontAlgn="base">
      <a:spcBef>
        <a:spcPct val="20000"/>
      </a:spcBef>
      <a:spcAft>
        <a:spcPct val="0"/>
      </a:spcAft>
      <a:defRPr kern="1200">
        <a:solidFill>
          <a:schemeClr val="bg1"/>
        </a:solidFill>
        <a:latin typeface="Verdana" pitchFamily="34" charset="0"/>
        <a:ea typeface="+mn-ea"/>
        <a:cs typeface="+mn-cs"/>
      </a:defRPr>
    </a:lvl5pPr>
    <a:lvl6pPr marL="2286000" algn="l" defTabSz="914400" rtl="0" eaLnBrk="1" latinLnBrk="0" hangingPunct="1">
      <a:defRPr kern="1200">
        <a:solidFill>
          <a:schemeClr val="bg1"/>
        </a:solidFill>
        <a:latin typeface="Verdana" pitchFamily="34" charset="0"/>
        <a:ea typeface="+mn-ea"/>
        <a:cs typeface="+mn-cs"/>
      </a:defRPr>
    </a:lvl6pPr>
    <a:lvl7pPr marL="2743200" algn="l" defTabSz="914400" rtl="0" eaLnBrk="1" latinLnBrk="0" hangingPunct="1">
      <a:defRPr kern="1200">
        <a:solidFill>
          <a:schemeClr val="bg1"/>
        </a:solidFill>
        <a:latin typeface="Verdana" pitchFamily="34" charset="0"/>
        <a:ea typeface="+mn-ea"/>
        <a:cs typeface="+mn-cs"/>
      </a:defRPr>
    </a:lvl7pPr>
    <a:lvl8pPr marL="3200400" algn="l" defTabSz="914400" rtl="0" eaLnBrk="1" latinLnBrk="0" hangingPunct="1">
      <a:defRPr kern="1200">
        <a:solidFill>
          <a:schemeClr val="bg1"/>
        </a:solidFill>
        <a:latin typeface="Verdana" pitchFamily="34" charset="0"/>
        <a:ea typeface="+mn-ea"/>
        <a:cs typeface="+mn-cs"/>
      </a:defRPr>
    </a:lvl8pPr>
    <a:lvl9pPr marL="3657600" algn="l" defTabSz="914400" rtl="0" eaLnBrk="1" latinLnBrk="0" hangingPunct="1">
      <a:defRPr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3B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66" d="100"/>
          <a:sy n="66" d="100"/>
        </p:scale>
        <p:origin x="-1284" y="-9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5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PE"/>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00D90DA-FA38-4BB7-A700-0B71A16F77B5}" type="datetimeFigureOut">
              <a:rPr lang="es-PE"/>
              <a:pPr>
                <a:defRPr/>
              </a:pPr>
              <a:t>02/07/2012</a:t>
            </a:fld>
            <a:endParaRPr lang="es-PE"/>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PE"/>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099D148-794F-4103-A429-01CAF4CF7BDA}" type="slidenum">
              <a:rPr lang="es-PE"/>
              <a:pPr>
                <a:defRPr/>
              </a:pPr>
              <a:t>‹Nº›</a:t>
            </a:fld>
            <a:endParaRPr lang="es-P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Arial" charset="0"/>
              </a:defRPr>
            </a:lvl1pPr>
          </a:lstStyle>
          <a:p>
            <a:pPr>
              <a:defRPr/>
            </a:pPr>
            <a:endParaRPr lang="es-E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defRPr>
            </a:lvl1pPr>
          </a:lstStyle>
          <a:p>
            <a:pPr>
              <a:defRPr/>
            </a:pPr>
            <a:endParaRPr lang="es-E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Arial" charset="0"/>
              </a:defRPr>
            </a:lvl1pPr>
          </a:lstStyle>
          <a:p>
            <a:pPr>
              <a:defRPr/>
            </a:pPr>
            <a:endParaRPr lang="es-E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Arial" charset="0"/>
              </a:defRPr>
            </a:lvl1pPr>
          </a:lstStyle>
          <a:p>
            <a:pPr>
              <a:defRPr/>
            </a:pPr>
            <a:fld id="{1A792930-B73C-4163-B99A-9907DE51B4B5}"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ChangeArrowheads="1" noTextEdit="1"/>
          </p:cNvSpPr>
          <p:nvPr>
            <p:ph type="sldImg"/>
          </p:nvPr>
        </p:nvSpPr>
        <p:spPr>
          <a:ln/>
        </p:spPr>
      </p:sp>
      <p:sp>
        <p:nvSpPr>
          <p:cNvPr id="9219"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99792057-A604-4CBD-8770-606000FDEDC7}" type="slidenum">
              <a:rPr lang="es-ES" smtClean="0"/>
              <a:pPr/>
              <a:t>14</a:t>
            </a:fld>
            <a:endParaRPr lang="es-ES" smtClean="0"/>
          </a:p>
        </p:txBody>
      </p:sp>
      <p:sp>
        <p:nvSpPr>
          <p:cNvPr id="112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pPr>
            <a:fld id="{522A6C6B-255C-47DB-B7D2-B8E6177D0102}" type="slidenum">
              <a:rPr lang="es-ES" sz="1200">
                <a:solidFill>
                  <a:schemeClr val="tx1"/>
                </a:solidFill>
                <a:latin typeface="Arial" charset="0"/>
              </a:rPr>
              <a:pPr algn="r">
                <a:spcBef>
                  <a:spcPct val="0"/>
                </a:spcBef>
              </a:pPr>
              <a:t>14</a:t>
            </a:fld>
            <a:endParaRPr lang="es-ES" sz="1200">
              <a:solidFill>
                <a:schemeClr val="tx1"/>
              </a:solidFill>
              <a:latin typeface="Arial" charset="0"/>
            </a:endParaRPr>
          </a:p>
        </p:txBody>
      </p:sp>
      <p:sp>
        <p:nvSpPr>
          <p:cNvPr id="11268" name="Rectangle 1026"/>
          <p:cNvSpPr>
            <a:spLocks noGrp="1" noRot="1" noChangeAspect="1" noChangeArrowheads="1" noTextEdit="1"/>
          </p:cNvSpPr>
          <p:nvPr>
            <p:ph type="sldImg"/>
          </p:nvPr>
        </p:nvSpPr>
        <p:spPr>
          <a:xfrm>
            <a:off x="1144588" y="685800"/>
            <a:ext cx="4572000" cy="3429000"/>
          </a:xfrm>
          <a:ln/>
        </p:spPr>
      </p:sp>
      <p:sp>
        <p:nvSpPr>
          <p:cNvPr id="11269" name="Rectangle 1027"/>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14"/>
          <p:cNvPicPr>
            <a:picLocks noChangeAspect="1" noChangeArrowheads="1"/>
          </p:cNvPicPr>
          <p:nvPr userDrawn="1"/>
        </p:nvPicPr>
        <p:blipFill>
          <a:blip r:embed="rId2" cstate="print"/>
          <a:srcRect l="6146" t="16031" r="6880" b="7927"/>
          <a:stretch>
            <a:fillRect/>
          </a:stretch>
        </p:blipFill>
        <p:spPr bwMode="auto">
          <a:xfrm>
            <a:off x="0" y="0"/>
            <a:ext cx="9144000" cy="6858000"/>
          </a:xfrm>
          <a:prstGeom prst="rect">
            <a:avLst/>
          </a:prstGeom>
          <a:noFill/>
          <a:ln w="9525">
            <a:noFill/>
            <a:miter lim="800000"/>
            <a:headEnd/>
            <a:tailEnd/>
          </a:ln>
        </p:spPr>
      </p:pic>
      <p:sp>
        <p:nvSpPr>
          <p:cNvPr id="5" name="Rectangle 48"/>
          <p:cNvSpPr>
            <a:spLocks noChangeArrowheads="1"/>
          </p:cNvSpPr>
          <p:nvPr userDrawn="1"/>
        </p:nvSpPr>
        <p:spPr bwMode="auto">
          <a:xfrm flipV="1">
            <a:off x="0" y="3429000"/>
            <a:ext cx="9144000" cy="71438"/>
          </a:xfrm>
          <a:prstGeom prst="rect">
            <a:avLst/>
          </a:prstGeom>
          <a:solidFill>
            <a:srgbClr val="F16900">
              <a:alpha val="70195"/>
            </a:srgbClr>
          </a:solidFill>
          <a:ln w="9525">
            <a:noFill/>
            <a:miter lim="800000"/>
            <a:headEnd/>
            <a:tailEnd/>
          </a:ln>
        </p:spPr>
        <p:txBody>
          <a:bodyPr lIns="91408" tIns="45704" rIns="91408" bIns="45704"/>
          <a:lstStyle/>
          <a:p>
            <a:pPr>
              <a:defRPr/>
            </a:pPr>
            <a:endParaRPr lang="es-CL"/>
          </a:p>
        </p:txBody>
      </p:sp>
      <p:sp>
        <p:nvSpPr>
          <p:cNvPr id="6" name="Rectangle 106"/>
          <p:cNvSpPr>
            <a:spLocks noChangeArrowheads="1"/>
          </p:cNvSpPr>
          <p:nvPr userDrawn="1"/>
        </p:nvSpPr>
        <p:spPr bwMode="auto">
          <a:xfrm flipV="1">
            <a:off x="0" y="2349500"/>
            <a:ext cx="9144000" cy="71438"/>
          </a:xfrm>
          <a:prstGeom prst="rect">
            <a:avLst/>
          </a:prstGeom>
          <a:solidFill>
            <a:srgbClr val="F16900">
              <a:alpha val="70195"/>
            </a:srgbClr>
          </a:solidFill>
          <a:ln w="9525">
            <a:noFill/>
            <a:miter lim="800000"/>
            <a:headEnd/>
            <a:tailEnd/>
          </a:ln>
        </p:spPr>
        <p:txBody>
          <a:bodyPr lIns="91408" tIns="45704" rIns="91408" bIns="45704"/>
          <a:lstStyle/>
          <a:p>
            <a:pPr>
              <a:defRPr/>
            </a:pPr>
            <a:endParaRPr lang="es-CL"/>
          </a:p>
        </p:txBody>
      </p:sp>
      <p:sp>
        <p:nvSpPr>
          <p:cNvPr id="7" name="Rectangle 8"/>
          <p:cNvSpPr>
            <a:spLocks noChangeArrowheads="1"/>
          </p:cNvSpPr>
          <p:nvPr userDrawn="1"/>
        </p:nvSpPr>
        <p:spPr bwMode="auto">
          <a:xfrm flipV="1">
            <a:off x="0" y="5949950"/>
            <a:ext cx="9144000" cy="71438"/>
          </a:xfrm>
          <a:prstGeom prst="rect">
            <a:avLst/>
          </a:prstGeom>
          <a:solidFill>
            <a:srgbClr val="F16900">
              <a:alpha val="70195"/>
            </a:srgbClr>
          </a:solidFill>
          <a:ln w="9525">
            <a:noFill/>
            <a:miter lim="800000"/>
            <a:headEnd/>
            <a:tailEnd/>
          </a:ln>
        </p:spPr>
        <p:txBody>
          <a:bodyPr lIns="91280" tIns="45641" rIns="91280" bIns="45641"/>
          <a:lstStyle/>
          <a:p>
            <a:pPr>
              <a:defRPr/>
            </a:pPr>
            <a:endParaRPr lang="es-CL"/>
          </a:p>
        </p:txBody>
      </p:sp>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s-ES"/>
              <a:t>Haga clic para cambiar el estilo de título	</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s-ES"/>
              <a:t>Haga clic para modificar el estilo de subtítulo del patrón</a:t>
            </a:r>
          </a:p>
        </p:txBody>
      </p:sp>
      <p:sp>
        <p:nvSpPr>
          <p:cNvPr id="8" name="Rectangle 4"/>
          <p:cNvSpPr>
            <a:spLocks noGrp="1" noChangeArrowheads="1"/>
          </p:cNvSpPr>
          <p:nvPr>
            <p:ph type="dt" sz="half" idx="10"/>
          </p:nvPr>
        </p:nvSpPr>
        <p:spPr/>
        <p:txBody>
          <a:bodyPr/>
          <a:lstStyle>
            <a:lvl1pPr>
              <a:defRPr/>
            </a:lvl1pPr>
          </a:lstStyle>
          <a:p>
            <a:pPr>
              <a:defRPr/>
            </a:pPr>
            <a:endParaRPr lang="es-ES"/>
          </a:p>
        </p:txBody>
      </p:sp>
      <p:sp>
        <p:nvSpPr>
          <p:cNvPr id="9" name="Rectangle 5"/>
          <p:cNvSpPr>
            <a:spLocks noGrp="1" noChangeArrowheads="1"/>
          </p:cNvSpPr>
          <p:nvPr>
            <p:ph type="ftr" sz="quarter" idx="11"/>
          </p:nvPr>
        </p:nvSpPr>
        <p:spPr/>
        <p:txBody>
          <a:bodyPr/>
          <a:lstStyle>
            <a:lvl1pPr>
              <a:defRPr/>
            </a:lvl1pPr>
          </a:lstStyle>
          <a:p>
            <a:pPr>
              <a:defRPr/>
            </a:pPr>
            <a:endParaRPr lang="es-ES"/>
          </a:p>
        </p:txBody>
      </p:sp>
      <p:sp>
        <p:nvSpPr>
          <p:cNvPr id="10" name="Rectangle 6"/>
          <p:cNvSpPr>
            <a:spLocks noGrp="1" noChangeArrowheads="1"/>
          </p:cNvSpPr>
          <p:nvPr>
            <p:ph type="sldNum" sz="quarter" idx="12"/>
          </p:nvPr>
        </p:nvSpPr>
        <p:spPr>
          <a:xfrm>
            <a:off x="6553200" y="6245225"/>
            <a:ext cx="2133600" cy="476250"/>
          </a:xfrm>
        </p:spPr>
        <p:txBody>
          <a:bodyPr/>
          <a:lstStyle>
            <a:lvl1pPr>
              <a:defRPr sz="1400" b="0">
                <a:latin typeface="Arial" charset="0"/>
              </a:defRPr>
            </a:lvl1pPr>
          </a:lstStyle>
          <a:p>
            <a:pPr>
              <a:defRPr/>
            </a:pPr>
            <a:fld id="{EA4FD234-D8A1-4F01-90E8-02B70A7CABF6}"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6"/>
          <p:cNvSpPr>
            <a:spLocks noGrp="1" noChangeArrowheads="1"/>
          </p:cNvSpPr>
          <p:nvPr>
            <p:ph type="sldNum" sz="quarter" idx="10"/>
          </p:nvPr>
        </p:nvSpPr>
        <p:spPr>
          <a:ln/>
        </p:spPr>
        <p:txBody>
          <a:bodyPr/>
          <a:lstStyle>
            <a:lvl1pPr>
              <a:defRPr/>
            </a:lvl1pPr>
          </a:lstStyle>
          <a:p>
            <a:pPr>
              <a:defRPr/>
            </a:pPr>
            <a:fld id="{C7E9A690-6D81-4145-A026-59597C3B1CA8}" type="slidenum">
              <a:rPr lang="es-ES"/>
              <a:pPr>
                <a:defRPr/>
              </a:pPr>
              <a:t>‹Nº›</a:t>
            </a:fld>
            <a:endParaRPr lang="es-ES"/>
          </a:p>
        </p:txBody>
      </p:sp>
      <p:sp>
        <p:nvSpPr>
          <p:cNvPr id="5" name="Rectangle 16"/>
          <p:cNvSpPr>
            <a:spLocks noGrp="1" noChangeArrowheads="1"/>
          </p:cNvSpPr>
          <p:nvPr>
            <p:ph type="dt" sz="half" idx="11"/>
          </p:nvPr>
        </p:nvSpPr>
        <p:spPr>
          <a:ln/>
        </p:spPr>
        <p:txBody>
          <a:bodyPr/>
          <a:lstStyle>
            <a:lvl1pPr>
              <a:defRPr/>
            </a:lvl1pPr>
          </a:lstStyle>
          <a:p>
            <a:pPr>
              <a:defRPr/>
            </a:pPr>
            <a:endParaRPr lang="es-ES"/>
          </a:p>
        </p:txBody>
      </p:sp>
      <p:sp>
        <p:nvSpPr>
          <p:cNvPr id="6" name="Rectangle 1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620713"/>
            <a:ext cx="2057400" cy="5688012"/>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620713"/>
            <a:ext cx="6019800" cy="56880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6"/>
          <p:cNvSpPr>
            <a:spLocks noGrp="1" noChangeArrowheads="1"/>
          </p:cNvSpPr>
          <p:nvPr>
            <p:ph type="sldNum" sz="quarter" idx="10"/>
          </p:nvPr>
        </p:nvSpPr>
        <p:spPr>
          <a:ln/>
        </p:spPr>
        <p:txBody>
          <a:bodyPr/>
          <a:lstStyle>
            <a:lvl1pPr>
              <a:defRPr/>
            </a:lvl1pPr>
          </a:lstStyle>
          <a:p>
            <a:pPr>
              <a:defRPr/>
            </a:pPr>
            <a:fld id="{CF4FC181-C5C1-46F1-93B8-5E6CB6818BD9}" type="slidenum">
              <a:rPr lang="es-ES"/>
              <a:pPr>
                <a:defRPr/>
              </a:pPr>
              <a:t>‹Nº›</a:t>
            </a:fld>
            <a:endParaRPr lang="es-ES"/>
          </a:p>
        </p:txBody>
      </p:sp>
      <p:sp>
        <p:nvSpPr>
          <p:cNvPr id="5" name="Rectangle 16"/>
          <p:cNvSpPr>
            <a:spLocks noGrp="1" noChangeArrowheads="1"/>
          </p:cNvSpPr>
          <p:nvPr>
            <p:ph type="dt" sz="half" idx="11"/>
          </p:nvPr>
        </p:nvSpPr>
        <p:spPr>
          <a:ln/>
        </p:spPr>
        <p:txBody>
          <a:bodyPr/>
          <a:lstStyle>
            <a:lvl1pPr>
              <a:defRPr/>
            </a:lvl1pPr>
          </a:lstStyle>
          <a:p>
            <a:pPr>
              <a:defRPr/>
            </a:pPr>
            <a:endParaRPr lang="es-ES"/>
          </a:p>
        </p:txBody>
      </p:sp>
      <p:sp>
        <p:nvSpPr>
          <p:cNvPr id="6" name="Rectangle 1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6"/>
          <p:cNvSpPr>
            <a:spLocks noGrp="1" noChangeArrowheads="1"/>
          </p:cNvSpPr>
          <p:nvPr>
            <p:ph type="sldNum" sz="quarter" idx="10"/>
          </p:nvPr>
        </p:nvSpPr>
        <p:spPr>
          <a:ln/>
        </p:spPr>
        <p:txBody>
          <a:bodyPr/>
          <a:lstStyle>
            <a:lvl1pPr>
              <a:defRPr/>
            </a:lvl1pPr>
          </a:lstStyle>
          <a:p>
            <a:pPr>
              <a:defRPr/>
            </a:pPr>
            <a:fld id="{DEA207B5-D7B3-474C-8E1B-FCA7A705B47B}" type="slidenum">
              <a:rPr lang="es-ES"/>
              <a:pPr>
                <a:defRPr/>
              </a:pPr>
              <a:t>‹Nº›</a:t>
            </a:fld>
            <a:endParaRPr lang="es-ES"/>
          </a:p>
        </p:txBody>
      </p:sp>
      <p:sp>
        <p:nvSpPr>
          <p:cNvPr id="5" name="Rectangle 16"/>
          <p:cNvSpPr>
            <a:spLocks noGrp="1" noChangeArrowheads="1"/>
          </p:cNvSpPr>
          <p:nvPr>
            <p:ph type="dt" sz="half" idx="11"/>
          </p:nvPr>
        </p:nvSpPr>
        <p:spPr>
          <a:ln/>
        </p:spPr>
        <p:txBody>
          <a:bodyPr/>
          <a:lstStyle>
            <a:lvl1pPr>
              <a:defRPr/>
            </a:lvl1pPr>
          </a:lstStyle>
          <a:p>
            <a:pPr>
              <a:defRPr/>
            </a:pPr>
            <a:endParaRPr lang="es-ES"/>
          </a:p>
        </p:txBody>
      </p:sp>
      <p:sp>
        <p:nvSpPr>
          <p:cNvPr id="6" name="Rectangle 1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sldNum" sz="quarter" idx="10"/>
          </p:nvPr>
        </p:nvSpPr>
        <p:spPr>
          <a:ln/>
        </p:spPr>
        <p:txBody>
          <a:bodyPr/>
          <a:lstStyle>
            <a:lvl1pPr>
              <a:defRPr/>
            </a:lvl1pPr>
          </a:lstStyle>
          <a:p>
            <a:pPr>
              <a:defRPr/>
            </a:pPr>
            <a:fld id="{D06F4C24-999E-4B70-8B2A-AE6B89138C51}" type="slidenum">
              <a:rPr lang="es-ES"/>
              <a:pPr>
                <a:defRPr/>
              </a:pPr>
              <a:t>‹Nº›</a:t>
            </a:fld>
            <a:endParaRPr lang="es-ES"/>
          </a:p>
        </p:txBody>
      </p:sp>
      <p:sp>
        <p:nvSpPr>
          <p:cNvPr id="5" name="Rectangle 16"/>
          <p:cNvSpPr>
            <a:spLocks noGrp="1" noChangeArrowheads="1"/>
          </p:cNvSpPr>
          <p:nvPr>
            <p:ph type="dt" sz="half" idx="11"/>
          </p:nvPr>
        </p:nvSpPr>
        <p:spPr>
          <a:ln/>
        </p:spPr>
        <p:txBody>
          <a:bodyPr/>
          <a:lstStyle>
            <a:lvl1pPr>
              <a:defRPr/>
            </a:lvl1pPr>
          </a:lstStyle>
          <a:p>
            <a:pPr>
              <a:defRPr/>
            </a:pPr>
            <a:endParaRPr lang="es-ES"/>
          </a:p>
        </p:txBody>
      </p:sp>
      <p:sp>
        <p:nvSpPr>
          <p:cNvPr id="6" name="Rectangle 1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6"/>
          <p:cNvSpPr>
            <a:spLocks noGrp="1" noChangeArrowheads="1"/>
          </p:cNvSpPr>
          <p:nvPr>
            <p:ph type="sldNum" sz="quarter" idx="10"/>
          </p:nvPr>
        </p:nvSpPr>
        <p:spPr>
          <a:ln/>
        </p:spPr>
        <p:txBody>
          <a:bodyPr/>
          <a:lstStyle>
            <a:lvl1pPr>
              <a:defRPr/>
            </a:lvl1pPr>
          </a:lstStyle>
          <a:p>
            <a:pPr>
              <a:defRPr/>
            </a:pPr>
            <a:fld id="{A67695D9-4901-4C54-8D17-FDFFE3F9B485}" type="slidenum">
              <a:rPr lang="es-ES"/>
              <a:pPr>
                <a:defRPr/>
              </a:pPr>
              <a:t>‹Nº›</a:t>
            </a:fld>
            <a:endParaRPr lang="es-ES"/>
          </a:p>
        </p:txBody>
      </p:sp>
      <p:sp>
        <p:nvSpPr>
          <p:cNvPr id="6" name="Rectangle 16"/>
          <p:cNvSpPr>
            <a:spLocks noGrp="1" noChangeArrowheads="1"/>
          </p:cNvSpPr>
          <p:nvPr>
            <p:ph type="dt" sz="half" idx="11"/>
          </p:nvPr>
        </p:nvSpPr>
        <p:spPr>
          <a:ln/>
        </p:spPr>
        <p:txBody>
          <a:bodyPr/>
          <a:lstStyle>
            <a:lvl1pPr>
              <a:defRPr/>
            </a:lvl1pPr>
          </a:lstStyle>
          <a:p>
            <a:pPr>
              <a:defRPr/>
            </a:pPr>
            <a:endParaRPr lang="es-ES"/>
          </a:p>
        </p:txBody>
      </p:sp>
      <p:sp>
        <p:nvSpPr>
          <p:cNvPr id="7" name="Rectangle 1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6"/>
          <p:cNvSpPr>
            <a:spLocks noGrp="1" noChangeArrowheads="1"/>
          </p:cNvSpPr>
          <p:nvPr>
            <p:ph type="sldNum" sz="quarter" idx="10"/>
          </p:nvPr>
        </p:nvSpPr>
        <p:spPr>
          <a:ln/>
        </p:spPr>
        <p:txBody>
          <a:bodyPr/>
          <a:lstStyle>
            <a:lvl1pPr>
              <a:defRPr/>
            </a:lvl1pPr>
          </a:lstStyle>
          <a:p>
            <a:pPr>
              <a:defRPr/>
            </a:pPr>
            <a:fld id="{6FE14A4D-2701-473F-9FEE-E761A8999BA9}" type="slidenum">
              <a:rPr lang="es-ES"/>
              <a:pPr>
                <a:defRPr/>
              </a:pPr>
              <a:t>‹Nº›</a:t>
            </a:fld>
            <a:endParaRPr lang="es-ES"/>
          </a:p>
        </p:txBody>
      </p:sp>
      <p:sp>
        <p:nvSpPr>
          <p:cNvPr id="8" name="Rectangle 16"/>
          <p:cNvSpPr>
            <a:spLocks noGrp="1" noChangeArrowheads="1"/>
          </p:cNvSpPr>
          <p:nvPr>
            <p:ph type="dt" sz="half" idx="11"/>
          </p:nvPr>
        </p:nvSpPr>
        <p:spPr>
          <a:ln/>
        </p:spPr>
        <p:txBody>
          <a:bodyPr/>
          <a:lstStyle>
            <a:lvl1pPr>
              <a:defRPr/>
            </a:lvl1pPr>
          </a:lstStyle>
          <a:p>
            <a:pPr>
              <a:defRPr/>
            </a:pPr>
            <a:endParaRPr lang="es-ES"/>
          </a:p>
        </p:txBody>
      </p:sp>
      <p:sp>
        <p:nvSpPr>
          <p:cNvPr id="9" name="Rectangle 1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6"/>
          <p:cNvSpPr>
            <a:spLocks noGrp="1" noChangeArrowheads="1"/>
          </p:cNvSpPr>
          <p:nvPr>
            <p:ph type="sldNum" sz="quarter" idx="10"/>
          </p:nvPr>
        </p:nvSpPr>
        <p:spPr>
          <a:ln/>
        </p:spPr>
        <p:txBody>
          <a:bodyPr/>
          <a:lstStyle>
            <a:lvl1pPr>
              <a:defRPr/>
            </a:lvl1pPr>
          </a:lstStyle>
          <a:p>
            <a:pPr>
              <a:defRPr/>
            </a:pPr>
            <a:fld id="{07824305-D9F1-4827-8886-A6685CAC1E07}" type="slidenum">
              <a:rPr lang="es-ES"/>
              <a:pPr>
                <a:defRPr/>
              </a:pPr>
              <a:t>‹Nº›</a:t>
            </a:fld>
            <a:endParaRPr lang="es-ES"/>
          </a:p>
        </p:txBody>
      </p:sp>
      <p:sp>
        <p:nvSpPr>
          <p:cNvPr id="4" name="Rectangle 16"/>
          <p:cNvSpPr>
            <a:spLocks noGrp="1" noChangeArrowheads="1"/>
          </p:cNvSpPr>
          <p:nvPr>
            <p:ph type="dt" sz="half" idx="11"/>
          </p:nvPr>
        </p:nvSpPr>
        <p:spPr>
          <a:ln/>
        </p:spPr>
        <p:txBody>
          <a:bodyPr/>
          <a:lstStyle>
            <a:lvl1pPr>
              <a:defRPr/>
            </a:lvl1pPr>
          </a:lstStyle>
          <a:p>
            <a:pPr>
              <a:defRPr/>
            </a:pPr>
            <a:endParaRPr lang="es-ES"/>
          </a:p>
        </p:txBody>
      </p:sp>
      <p:sp>
        <p:nvSpPr>
          <p:cNvPr id="5" name="Rectangle 1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8E48F38-CEAF-41A8-B5DE-3DA8BFB78832}" type="slidenum">
              <a:rPr lang="es-ES"/>
              <a:pPr>
                <a:defRPr/>
              </a:pPr>
              <a:t>‹Nº›</a:t>
            </a:fld>
            <a:endParaRPr lang="es-ES"/>
          </a:p>
        </p:txBody>
      </p:sp>
      <p:sp>
        <p:nvSpPr>
          <p:cNvPr id="3" name="Rectangle 16"/>
          <p:cNvSpPr>
            <a:spLocks noGrp="1" noChangeArrowheads="1"/>
          </p:cNvSpPr>
          <p:nvPr>
            <p:ph type="dt" sz="half" idx="11"/>
          </p:nvPr>
        </p:nvSpPr>
        <p:spPr>
          <a:ln/>
        </p:spPr>
        <p:txBody>
          <a:bodyPr/>
          <a:lstStyle>
            <a:lvl1pPr>
              <a:defRPr/>
            </a:lvl1pPr>
          </a:lstStyle>
          <a:p>
            <a:pPr>
              <a:defRPr/>
            </a:pPr>
            <a:endParaRPr lang="es-ES"/>
          </a:p>
        </p:txBody>
      </p:sp>
      <p:sp>
        <p:nvSpPr>
          <p:cNvPr id="4" name="Rectangle 1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A4AAF881-A478-47A7-9189-C424CCE209D5}" type="slidenum">
              <a:rPr lang="es-ES"/>
              <a:pPr>
                <a:defRPr/>
              </a:pPr>
              <a:t>‹Nº›</a:t>
            </a:fld>
            <a:endParaRPr lang="es-ES"/>
          </a:p>
        </p:txBody>
      </p:sp>
      <p:sp>
        <p:nvSpPr>
          <p:cNvPr id="6" name="Rectangle 16"/>
          <p:cNvSpPr>
            <a:spLocks noGrp="1" noChangeArrowheads="1"/>
          </p:cNvSpPr>
          <p:nvPr>
            <p:ph type="dt" sz="half" idx="11"/>
          </p:nvPr>
        </p:nvSpPr>
        <p:spPr>
          <a:ln/>
        </p:spPr>
        <p:txBody>
          <a:bodyPr/>
          <a:lstStyle>
            <a:lvl1pPr>
              <a:defRPr/>
            </a:lvl1pPr>
          </a:lstStyle>
          <a:p>
            <a:pPr>
              <a:defRPr/>
            </a:pPr>
            <a:endParaRPr lang="es-ES"/>
          </a:p>
        </p:txBody>
      </p:sp>
      <p:sp>
        <p:nvSpPr>
          <p:cNvPr id="7" name="Rectangle 1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B9AA87E2-05B9-4AF2-9ABC-41963D10E105}" type="slidenum">
              <a:rPr lang="es-ES"/>
              <a:pPr>
                <a:defRPr/>
              </a:pPr>
              <a:t>‹Nº›</a:t>
            </a:fld>
            <a:endParaRPr lang="es-ES"/>
          </a:p>
        </p:txBody>
      </p:sp>
      <p:sp>
        <p:nvSpPr>
          <p:cNvPr id="6" name="Rectangle 16"/>
          <p:cNvSpPr>
            <a:spLocks noGrp="1" noChangeArrowheads="1"/>
          </p:cNvSpPr>
          <p:nvPr>
            <p:ph type="dt" sz="half" idx="11"/>
          </p:nvPr>
        </p:nvSpPr>
        <p:spPr>
          <a:ln/>
        </p:spPr>
        <p:txBody>
          <a:bodyPr/>
          <a:lstStyle>
            <a:lvl1pPr>
              <a:defRPr/>
            </a:lvl1pPr>
          </a:lstStyle>
          <a:p>
            <a:pPr>
              <a:defRPr/>
            </a:pPr>
            <a:endParaRPr lang="es-ES"/>
          </a:p>
        </p:txBody>
      </p:sp>
      <p:sp>
        <p:nvSpPr>
          <p:cNvPr id="7" name="Rectangle 17"/>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13" cstate="print"/>
          <a:srcRect/>
          <a:stretch>
            <a:fillRect/>
          </a:stretch>
        </p:blipFill>
        <p:spPr bwMode="auto">
          <a:xfrm>
            <a:off x="0" y="-26988"/>
            <a:ext cx="9144000" cy="1138238"/>
          </a:xfrm>
          <a:prstGeom prst="rect">
            <a:avLst/>
          </a:prstGeom>
          <a:noFill/>
          <a:ln w="9525" algn="ctr">
            <a:noFill/>
            <a:miter lim="800000"/>
            <a:headEnd/>
            <a:tailEnd/>
          </a:ln>
        </p:spPr>
      </p:pic>
      <p:sp>
        <p:nvSpPr>
          <p:cNvPr id="1027" name="Rectangle 2"/>
          <p:cNvSpPr>
            <a:spLocks noGrp="1" noChangeArrowheads="1"/>
          </p:cNvSpPr>
          <p:nvPr>
            <p:ph type="title"/>
          </p:nvPr>
        </p:nvSpPr>
        <p:spPr bwMode="auto">
          <a:xfrm>
            <a:off x="468313" y="620713"/>
            <a:ext cx="5338762"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Titulo</a:t>
            </a:r>
          </a:p>
        </p:txBody>
      </p:sp>
      <p:sp>
        <p:nvSpPr>
          <p:cNvPr id="1028" name="Rectangle 3"/>
          <p:cNvSpPr>
            <a:spLocks noGrp="1" noChangeArrowheads="1"/>
          </p:cNvSpPr>
          <p:nvPr>
            <p:ph type="body" idx="1"/>
          </p:nvPr>
        </p:nvSpPr>
        <p:spPr bwMode="auto">
          <a:xfrm>
            <a:off x="457200" y="1196975"/>
            <a:ext cx="8229600"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0" name="Rectangle 6"/>
          <p:cNvSpPr>
            <a:spLocks noGrp="1" noChangeArrowheads="1"/>
          </p:cNvSpPr>
          <p:nvPr>
            <p:ph type="sldNum" sz="quarter" idx="4"/>
          </p:nvPr>
        </p:nvSpPr>
        <p:spPr bwMode="auto">
          <a:xfrm>
            <a:off x="5580063" y="6381750"/>
            <a:ext cx="3106737"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00" b="1">
                <a:solidFill>
                  <a:schemeClr val="tx1"/>
                </a:solidFill>
              </a:defRPr>
            </a:lvl1pPr>
          </a:lstStyle>
          <a:p>
            <a:pPr>
              <a:defRPr/>
            </a:pPr>
            <a:fld id="{1D3A5DB1-B51E-44B9-B518-840EC921E474}" type="slidenum">
              <a:rPr lang="es-ES"/>
              <a:pPr>
                <a:defRPr/>
              </a:pPr>
              <a:t>‹Nº›</a:t>
            </a:fld>
            <a:endParaRPr lang="es-ES"/>
          </a:p>
        </p:txBody>
      </p:sp>
      <p:sp>
        <p:nvSpPr>
          <p:cNvPr id="1039" name="Rectangle 15"/>
          <p:cNvSpPr>
            <a:spLocks noChangeArrowheads="1"/>
          </p:cNvSpPr>
          <p:nvPr userDrawn="1"/>
        </p:nvSpPr>
        <p:spPr bwMode="auto">
          <a:xfrm>
            <a:off x="1692275" y="187325"/>
            <a:ext cx="7056438" cy="288925"/>
          </a:xfrm>
          <a:prstGeom prst="rect">
            <a:avLst/>
          </a:prstGeom>
          <a:noFill/>
          <a:ln w="9525">
            <a:noFill/>
            <a:miter lim="800000"/>
            <a:headEnd/>
            <a:tailEnd/>
          </a:ln>
          <a:effectLst/>
        </p:spPr>
        <p:txBody>
          <a:bodyPr anchor="ctr"/>
          <a:lstStyle/>
          <a:p>
            <a:pPr algn="l">
              <a:spcBef>
                <a:spcPct val="0"/>
              </a:spcBef>
              <a:defRPr/>
            </a:pPr>
            <a:endParaRPr lang="es-PE" sz="2200" b="1"/>
          </a:p>
        </p:txBody>
      </p:sp>
      <p:sp>
        <p:nvSpPr>
          <p:cNvPr id="10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latin typeface="Arial" charset="0"/>
              </a:defRPr>
            </a:lvl1pPr>
          </a:lstStyle>
          <a:p>
            <a:pPr>
              <a:defRPr/>
            </a:pPr>
            <a:endParaRPr lang="es-ES"/>
          </a:p>
        </p:txBody>
      </p:sp>
      <p:sp>
        <p:nvSpPr>
          <p:cNvPr id="1041" name="Rectangle 1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Arial" charset="0"/>
              </a:defRPr>
            </a:lvl1pPr>
          </a:lstStyle>
          <a:p>
            <a:pPr>
              <a:defRPr/>
            </a:pPr>
            <a:endParaRPr lang="es-ES"/>
          </a:p>
        </p:txBody>
      </p:sp>
      <p:pic>
        <p:nvPicPr>
          <p:cNvPr id="1033" name="Picture 12"/>
          <p:cNvPicPr>
            <a:picLocks noChangeAspect="1" noChangeArrowheads="1"/>
          </p:cNvPicPr>
          <p:nvPr userDrawn="1"/>
        </p:nvPicPr>
        <p:blipFill>
          <a:blip r:embed="rId14" cstate="print"/>
          <a:srcRect/>
          <a:stretch>
            <a:fillRect/>
          </a:stretch>
        </p:blipFill>
        <p:spPr bwMode="auto">
          <a:xfrm>
            <a:off x="0" y="6669088"/>
            <a:ext cx="9144000" cy="188912"/>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0"/>
          </p:nvPr>
        </p:nvSpPr>
        <p:spPr>
          <a:xfrm>
            <a:off x="3124200" y="6245225"/>
            <a:ext cx="2895600" cy="476250"/>
          </a:xfrm>
          <a:noFill/>
        </p:spPr>
        <p:txBody>
          <a:bodyPr/>
          <a:lstStyle/>
          <a:p>
            <a:pPr algn="ctr"/>
            <a:fld id="{05F6098D-6912-4164-849A-C232FE5F168C}" type="slidenum">
              <a:rPr lang="es-ES" sz="1400" b="0" smtClean="0">
                <a:latin typeface="Arial" charset="0"/>
              </a:rPr>
              <a:pPr algn="ctr"/>
              <a:t>1</a:t>
            </a:fld>
            <a:endParaRPr lang="es-ES" sz="1400" b="0" smtClean="0">
              <a:latin typeface="Arial" charset="0"/>
            </a:endParaRPr>
          </a:p>
        </p:txBody>
      </p:sp>
      <p:sp>
        <p:nvSpPr>
          <p:cNvPr id="307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lIns="95737" tIns="47869" rIns="95737" bIns="47869"/>
          <a:lstStyle/>
          <a:p>
            <a:pPr algn="r"/>
            <a:fld id="{F947CAF3-9239-4661-9891-9289C551729D}" type="slidenum">
              <a:rPr lang="es-ES" sz="1500">
                <a:solidFill>
                  <a:schemeClr val="tx1"/>
                </a:solidFill>
                <a:latin typeface="Arial" charset="0"/>
              </a:rPr>
              <a:pPr algn="r"/>
              <a:t>1</a:t>
            </a:fld>
            <a:endParaRPr lang="es-ES" sz="1500">
              <a:solidFill>
                <a:schemeClr val="tx1"/>
              </a:solidFill>
              <a:latin typeface="Arial" charset="0"/>
            </a:endParaRPr>
          </a:p>
        </p:txBody>
      </p:sp>
      <p:sp>
        <p:nvSpPr>
          <p:cNvPr id="3076" name="AutoShape 40"/>
          <p:cNvSpPr>
            <a:spLocks noChangeAspect="1" noChangeArrowheads="1" noTextEdit="1"/>
          </p:cNvSpPr>
          <p:nvPr/>
        </p:nvSpPr>
        <p:spPr bwMode="auto">
          <a:xfrm>
            <a:off x="0" y="0"/>
            <a:ext cx="9144000" cy="6848475"/>
          </a:xfrm>
          <a:prstGeom prst="rect">
            <a:avLst/>
          </a:prstGeom>
          <a:noFill/>
          <a:ln w="9525">
            <a:noFill/>
            <a:miter lim="800000"/>
            <a:headEnd/>
            <a:tailEnd/>
          </a:ln>
        </p:spPr>
        <p:txBody>
          <a:bodyPr lIns="83940" tIns="41970" rIns="83940" bIns="41970"/>
          <a:lstStyle/>
          <a:p>
            <a:endParaRPr lang="es-PE"/>
          </a:p>
        </p:txBody>
      </p:sp>
      <p:sp>
        <p:nvSpPr>
          <p:cNvPr id="3077" name="Rectangle 42"/>
          <p:cNvSpPr>
            <a:spLocks noChangeArrowheads="1"/>
          </p:cNvSpPr>
          <p:nvPr/>
        </p:nvSpPr>
        <p:spPr bwMode="auto">
          <a:xfrm>
            <a:off x="0" y="0"/>
            <a:ext cx="9144000" cy="6858000"/>
          </a:xfrm>
          <a:prstGeom prst="rect">
            <a:avLst/>
          </a:prstGeom>
          <a:solidFill>
            <a:schemeClr val="tx1"/>
          </a:solidFill>
          <a:ln w="9525">
            <a:noFill/>
            <a:miter lim="800000"/>
            <a:headEnd/>
            <a:tailEnd/>
          </a:ln>
        </p:spPr>
        <p:txBody>
          <a:bodyPr lIns="83912" tIns="41956" rIns="83912" bIns="41956"/>
          <a:lstStyle/>
          <a:p>
            <a:endParaRPr lang="es-CL" sz="1700" smtClean="0">
              <a:solidFill>
                <a:schemeClr val="tx1"/>
              </a:solidFill>
              <a:latin typeface="Arial" charset="0"/>
            </a:endParaRPr>
          </a:p>
          <a:p>
            <a:endParaRPr lang="es-CL" sz="1700" dirty="0">
              <a:solidFill>
                <a:schemeClr val="tx1"/>
              </a:solidFill>
              <a:latin typeface="Arial" charset="0"/>
            </a:endParaRPr>
          </a:p>
        </p:txBody>
      </p:sp>
      <p:sp>
        <p:nvSpPr>
          <p:cNvPr id="3078" name="Rectangle 46"/>
          <p:cNvSpPr>
            <a:spLocks noChangeArrowheads="1"/>
          </p:cNvSpPr>
          <p:nvPr/>
        </p:nvSpPr>
        <p:spPr bwMode="auto">
          <a:xfrm>
            <a:off x="0" y="2357438"/>
            <a:ext cx="9144000" cy="1643062"/>
          </a:xfrm>
          <a:prstGeom prst="rect">
            <a:avLst/>
          </a:prstGeom>
          <a:solidFill>
            <a:schemeClr val="tx1"/>
          </a:solidFill>
          <a:ln w="9525">
            <a:noFill/>
            <a:miter lim="800000"/>
            <a:headEnd/>
            <a:tailEnd/>
          </a:ln>
        </p:spPr>
        <p:txBody>
          <a:bodyPr lIns="83912" tIns="41956" rIns="83912" bIns="41956"/>
          <a:lstStyle/>
          <a:p>
            <a:endParaRPr lang="es-CL" sz="1700" dirty="0">
              <a:solidFill>
                <a:schemeClr val="tx1"/>
              </a:solidFill>
              <a:latin typeface="Arial" charset="0"/>
            </a:endParaRPr>
          </a:p>
        </p:txBody>
      </p:sp>
      <p:sp>
        <p:nvSpPr>
          <p:cNvPr id="3079" name="Rectangle 48"/>
          <p:cNvSpPr>
            <a:spLocks noChangeArrowheads="1"/>
          </p:cNvSpPr>
          <p:nvPr/>
        </p:nvSpPr>
        <p:spPr bwMode="auto">
          <a:xfrm>
            <a:off x="0" y="3357563"/>
            <a:ext cx="9144000" cy="74612"/>
          </a:xfrm>
          <a:prstGeom prst="rect">
            <a:avLst/>
          </a:prstGeom>
          <a:solidFill>
            <a:srgbClr val="F16900">
              <a:alpha val="70195"/>
            </a:srgbClr>
          </a:solidFill>
          <a:ln w="9525">
            <a:noFill/>
            <a:miter lim="800000"/>
            <a:headEnd/>
            <a:tailEnd/>
          </a:ln>
        </p:spPr>
        <p:txBody>
          <a:bodyPr lIns="83912" tIns="41956" rIns="83912" bIns="41956"/>
          <a:lstStyle/>
          <a:p>
            <a:endParaRPr lang="es-CL" sz="1700">
              <a:solidFill>
                <a:schemeClr val="tx1"/>
              </a:solidFill>
              <a:latin typeface="Arial" charset="0"/>
            </a:endParaRPr>
          </a:p>
        </p:txBody>
      </p:sp>
      <p:sp>
        <p:nvSpPr>
          <p:cNvPr id="3080" name="Rectangle 106"/>
          <p:cNvSpPr>
            <a:spLocks noChangeArrowheads="1"/>
          </p:cNvSpPr>
          <p:nvPr/>
        </p:nvSpPr>
        <p:spPr bwMode="auto">
          <a:xfrm>
            <a:off x="0" y="2357438"/>
            <a:ext cx="9144000" cy="71437"/>
          </a:xfrm>
          <a:prstGeom prst="rect">
            <a:avLst/>
          </a:prstGeom>
          <a:solidFill>
            <a:srgbClr val="F16900">
              <a:alpha val="70195"/>
            </a:srgbClr>
          </a:solidFill>
          <a:ln w="9525">
            <a:noFill/>
            <a:miter lim="800000"/>
            <a:headEnd/>
            <a:tailEnd/>
          </a:ln>
        </p:spPr>
        <p:txBody>
          <a:bodyPr lIns="83912" tIns="41956" rIns="83912" bIns="41956"/>
          <a:lstStyle/>
          <a:p>
            <a:endParaRPr lang="es-CL" sz="1700">
              <a:solidFill>
                <a:schemeClr val="tx1"/>
              </a:solidFill>
              <a:latin typeface="Arial" charset="0"/>
            </a:endParaRPr>
          </a:p>
        </p:txBody>
      </p:sp>
      <p:sp>
        <p:nvSpPr>
          <p:cNvPr id="3081" name="Rectangle 17"/>
          <p:cNvSpPr>
            <a:spLocks noChangeArrowheads="1"/>
          </p:cNvSpPr>
          <p:nvPr/>
        </p:nvSpPr>
        <p:spPr bwMode="auto">
          <a:xfrm>
            <a:off x="0" y="5835650"/>
            <a:ext cx="9144000" cy="792163"/>
          </a:xfrm>
          <a:prstGeom prst="rect">
            <a:avLst/>
          </a:prstGeom>
          <a:solidFill>
            <a:schemeClr val="tx1"/>
          </a:solidFill>
          <a:ln w="9525">
            <a:solidFill>
              <a:schemeClr val="tx1"/>
            </a:solidFill>
            <a:miter lim="800000"/>
            <a:headEnd/>
            <a:tailEnd/>
          </a:ln>
        </p:spPr>
        <p:txBody>
          <a:bodyPr wrap="none" lIns="95737" tIns="47869" rIns="95737" bIns="47869" anchor="ctr"/>
          <a:lstStyle/>
          <a:p>
            <a:endParaRPr lang="es-PE" sz="1700">
              <a:solidFill>
                <a:schemeClr val="tx1"/>
              </a:solidFill>
              <a:latin typeface="Arial" charset="0"/>
            </a:endParaRPr>
          </a:p>
        </p:txBody>
      </p:sp>
      <p:sp>
        <p:nvSpPr>
          <p:cNvPr id="3082" name="Rectangle 7"/>
          <p:cNvSpPr>
            <a:spLocks noChangeArrowheads="1"/>
          </p:cNvSpPr>
          <p:nvPr/>
        </p:nvSpPr>
        <p:spPr bwMode="auto">
          <a:xfrm>
            <a:off x="0" y="5214938"/>
            <a:ext cx="9144000" cy="647700"/>
          </a:xfrm>
          <a:prstGeom prst="rect">
            <a:avLst/>
          </a:prstGeom>
          <a:solidFill>
            <a:schemeClr val="tx1"/>
          </a:solidFill>
          <a:ln w="9525">
            <a:noFill/>
            <a:miter lim="800000"/>
            <a:headEnd/>
            <a:tailEnd/>
          </a:ln>
        </p:spPr>
        <p:txBody>
          <a:bodyPr lIns="83795" tIns="41899" rIns="83795" bIns="41899"/>
          <a:lstStyle/>
          <a:p>
            <a:endParaRPr lang="es-CL" sz="1700">
              <a:solidFill>
                <a:schemeClr val="tx1"/>
              </a:solidFill>
              <a:latin typeface="Arial" charset="0"/>
            </a:endParaRPr>
          </a:p>
        </p:txBody>
      </p:sp>
      <p:sp>
        <p:nvSpPr>
          <p:cNvPr id="3083" name="Rectangle 8"/>
          <p:cNvSpPr>
            <a:spLocks noChangeArrowheads="1"/>
          </p:cNvSpPr>
          <p:nvPr/>
        </p:nvSpPr>
        <p:spPr bwMode="auto">
          <a:xfrm>
            <a:off x="0" y="5835650"/>
            <a:ext cx="9144000" cy="69850"/>
          </a:xfrm>
          <a:prstGeom prst="rect">
            <a:avLst/>
          </a:prstGeom>
          <a:solidFill>
            <a:srgbClr val="F16900">
              <a:alpha val="70195"/>
            </a:srgbClr>
          </a:solidFill>
          <a:ln w="9525">
            <a:noFill/>
            <a:miter lim="800000"/>
            <a:headEnd/>
            <a:tailEnd/>
          </a:ln>
        </p:spPr>
        <p:txBody>
          <a:bodyPr lIns="83795" tIns="41899" rIns="83795" bIns="41899"/>
          <a:lstStyle/>
          <a:p>
            <a:endParaRPr lang="es-CL" sz="1700">
              <a:solidFill>
                <a:schemeClr val="tx1"/>
              </a:solidFill>
              <a:latin typeface="Arial" charset="0"/>
            </a:endParaRPr>
          </a:p>
        </p:txBody>
      </p:sp>
      <p:pic>
        <p:nvPicPr>
          <p:cNvPr id="3084" name="Picture 12"/>
          <p:cNvPicPr>
            <a:picLocks noChangeAspect="1" noChangeArrowheads="1"/>
          </p:cNvPicPr>
          <p:nvPr/>
        </p:nvPicPr>
        <p:blipFill>
          <a:blip r:embed="rId3" cstate="print"/>
          <a:srcRect/>
          <a:stretch>
            <a:fillRect/>
          </a:stretch>
        </p:blipFill>
        <p:spPr bwMode="auto">
          <a:xfrm>
            <a:off x="5767388" y="5949950"/>
            <a:ext cx="3059112" cy="746125"/>
          </a:xfrm>
          <a:prstGeom prst="rect">
            <a:avLst/>
          </a:prstGeom>
          <a:noFill/>
          <a:ln w="9525" algn="ctr">
            <a:noFill/>
            <a:miter lim="800000"/>
            <a:headEnd/>
            <a:tailEnd/>
          </a:ln>
        </p:spPr>
      </p:pic>
      <p:sp>
        <p:nvSpPr>
          <p:cNvPr id="16" name="2 Marcador de texto"/>
          <p:cNvSpPr>
            <a:spLocks/>
          </p:cNvSpPr>
          <p:nvPr/>
        </p:nvSpPr>
        <p:spPr bwMode="auto">
          <a:xfrm>
            <a:off x="899592" y="2420888"/>
            <a:ext cx="7704336" cy="490537"/>
          </a:xfrm>
          <a:prstGeom prst="rect">
            <a:avLst/>
          </a:prstGeom>
          <a:noFill/>
          <a:ln w="9525">
            <a:noFill/>
            <a:miter lim="800000"/>
            <a:headEnd/>
            <a:tailEnd/>
          </a:ln>
        </p:spPr>
        <p:txBody>
          <a:bodyPr lIns="80147" tIns="40074" rIns="80147" bIns="40074"/>
          <a:lstStyle/>
          <a:p>
            <a:pPr marL="711200" indent="-711200" algn="l"/>
            <a:r>
              <a:rPr lang="es-PE" sz="2800" b="1" dirty="0">
                <a:solidFill>
                  <a:srgbClr val="FFFFFF"/>
                </a:solidFill>
              </a:rPr>
              <a:t>INVERSION EN </a:t>
            </a:r>
            <a:r>
              <a:rPr lang="es-PE" sz="2800" b="1" dirty="0" smtClean="0">
                <a:solidFill>
                  <a:srgbClr val="FFFFFF"/>
                </a:solidFill>
              </a:rPr>
              <a:t>TERMINALES PORTUARIOS </a:t>
            </a:r>
            <a:r>
              <a:rPr lang="es-PE" sz="2800" b="1" dirty="0">
                <a:solidFill>
                  <a:srgbClr val="FFFFFF"/>
                </a:solidFill>
              </a:rPr>
              <a:t>PRIVADOS</a:t>
            </a:r>
            <a:endParaRPr lang="en-US" sz="2800" b="1" dirty="0">
              <a:solidFill>
                <a:srgbClr val="FFFFFF"/>
              </a:solidFill>
            </a:endParaRPr>
          </a:p>
        </p:txBody>
      </p:sp>
      <p:sp>
        <p:nvSpPr>
          <p:cNvPr id="17" name="3 Marcador de texto"/>
          <p:cNvSpPr>
            <a:spLocks/>
          </p:cNvSpPr>
          <p:nvPr/>
        </p:nvSpPr>
        <p:spPr bwMode="auto">
          <a:xfrm>
            <a:off x="6565900" y="2716213"/>
            <a:ext cx="2038350" cy="712787"/>
          </a:xfrm>
          <a:prstGeom prst="rect">
            <a:avLst/>
          </a:prstGeom>
          <a:noFill/>
          <a:ln w="9525">
            <a:noFill/>
            <a:miter lim="800000"/>
            <a:headEnd/>
            <a:tailEnd/>
          </a:ln>
        </p:spPr>
        <p:txBody>
          <a:bodyPr lIns="80147" tIns="40074" rIns="80147" bIns="40074"/>
          <a:lstStyle/>
          <a:p>
            <a:pPr marL="342900" indent="-342900" algn="l">
              <a:defRPr/>
            </a:pPr>
            <a:endParaRPr lang="en-US" sz="2400" b="1" dirty="0">
              <a:solidFill>
                <a:schemeClr val="bg2">
                  <a:lumMod val="40000"/>
                  <a:lumOff val="60000"/>
                </a:schemeClr>
              </a:solidFill>
            </a:endParaRPr>
          </a:p>
        </p:txBody>
      </p:sp>
      <p:sp>
        <p:nvSpPr>
          <p:cNvPr id="3087" name="1 Marcador de texto"/>
          <p:cNvSpPr>
            <a:spLocks/>
          </p:cNvSpPr>
          <p:nvPr/>
        </p:nvSpPr>
        <p:spPr bwMode="auto">
          <a:xfrm>
            <a:off x="835025" y="577850"/>
            <a:ext cx="4097338" cy="1489075"/>
          </a:xfrm>
          <a:prstGeom prst="rect">
            <a:avLst/>
          </a:prstGeom>
          <a:noFill/>
          <a:ln w="9525">
            <a:noFill/>
            <a:miter lim="800000"/>
            <a:headEnd/>
            <a:tailEnd/>
          </a:ln>
        </p:spPr>
        <p:txBody>
          <a:bodyPr lIns="80147" tIns="40074" rIns="80147" bIns="40074"/>
          <a:lstStyle/>
          <a:p>
            <a:pPr marL="342900" indent="-342900" algn="l"/>
            <a:r>
              <a:rPr lang="es-PE" sz="2800" b="1">
                <a:solidFill>
                  <a:srgbClr val="FFFFFF"/>
                </a:solidFill>
                <a:latin typeface="Arial Black" pitchFamily="34" charset="0"/>
              </a:rPr>
              <a:t>Cuando </a:t>
            </a:r>
          </a:p>
          <a:p>
            <a:pPr marL="342900" indent="-342900" algn="l"/>
            <a:r>
              <a:rPr lang="es-PE" sz="2800" b="1">
                <a:solidFill>
                  <a:srgbClr val="ED6E00"/>
                </a:solidFill>
                <a:latin typeface="Arial Black" pitchFamily="34" charset="0"/>
              </a:rPr>
              <a:t>la experiencia</a:t>
            </a:r>
          </a:p>
          <a:p>
            <a:pPr marL="342900" indent="-342900" algn="l"/>
            <a:r>
              <a:rPr lang="es-PE" sz="2800" b="1">
                <a:solidFill>
                  <a:srgbClr val="FFFFFF"/>
                </a:solidFill>
                <a:latin typeface="Arial Black" pitchFamily="34" charset="0"/>
              </a:rPr>
              <a:t>es creativa</a:t>
            </a:r>
            <a:endParaRPr lang="es-ES" sz="2800" b="1">
              <a:solidFill>
                <a:srgbClr val="000000"/>
              </a:solidFill>
              <a:latin typeface="Arial Black" pitchFamily="34" charset="0"/>
            </a:endParaRPr>
          </a:p>
          <a:p>
            <a:pPr marL="342900" indent="-342900" algn="l"/>
            <a:endParaRPr lang="en-US" sz="2800" b="1">
              <a:solidFill>
                <a:srgbClr val="000000"/>
              </a:solidFill>
            </a:endParaRPr>
          </a:p>
        </p:txBody>
      </p:sp>
      <p:sp>
        <p:nvSpPr>
          <p:cNvPr id="18" name="17 CuadroTexto"/>
          <p:cNvSpPr txBox="1"/>
          <p:nvPr/>
        </p:nvSpPr>
        <p:spPr>
          <a:xfrm>
            <a:off x="4465107" y="4222249"/>
            <a:ext cx="4168129" cy="430887"/>
          </a:xfrm>
          <a:prstGeom prst="rect">
            <a:avLst/>
          </a:prstGeom>
          <a:noFill/>
        </p:spPr>
        <p:txBody>
          <a:bodyPr wrap="none" rtlCol="0">
            <a:spAutoFit/>
          </a:bodyPr>
          <a:lstStyle/>
          <a:p>
            <a:r>
              <a:rPr lang="en-US" sz="2200" b="1" dirty="0">
                <a:solidFill>
                  <a:srgbClr val="FFFFFF"/>
                </a:solidFill>
              </a:rPr>
              <a:t>Ana Sofia Reyna </a:t>
            </a:r>
            <a:r>
              <a:rPr lang="en-US" sz="2200" b="1" dirty="0" smtClean="0">
                <a:solidFill>
                  <a:srgbClr val="FFFFFF"/>
                </a:solidFill>
              </a:rPr>
              <a:t>Palacios</a:t>
            </a:r>
            <a:endParaRPr lang="en-US" sz="2200" b="1" dirty="0">
              <a:solidFill>
                <a:srgbClr val="FFFFFF"/>
              </a:solidFill>
            </a:endParaRPr>
          </a:p>
        </p:txBody>
      </p:sp>
      <p:pic>
        <p:nvPicPr>
          <p:cNvPr id="19" name="Picture 11" descr="Tipos%20de%20puertos"/>
          <p:cNvPicPr>
            <a:picLocks noChangeAspect="1" noChangeArrowheads="1"/>
          </p:cNvPicPr>
          <p:nvPr/>
        </p:nvPicPr>
        <p:blipFill>
          <a:blip r:embed="rId4" cstate="print"/>
          <a:srcRect/>
          <a:stretch>
            <a:fillRect/>
          </a:stretch>
        </p:blipFill>
        <p:spPr bwMode="auto">
          <a:xfrm>
            <a:off x="971054" y="3501008"/>
            <a:ext cx="2808858" cy="220072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fld id="{4AE88CFF-C377-4CCC-9681-87AF00A43BCA}" type="slidenum">
              <a:rPr lang="es-ES"/>
              <a:pPr/>
              <a:t>10</a:t>
            </a:fld>
            <a:endParaRPr lang="es-ES"/>
          </a:p>
        </p:txBody>
      </p:sp>
      <p:sp>
        <p:nvSpPr>
          <p:cNvPr id="88066" name="Text Box 2"/>
          <p:cNvSpPr txBox="1">
            <a:spLocks noChangeArrowheads="1"/>
          </p:cNvSpPr>
          <p:nvPr/>
        </p:nvSpPr>
        <p:spPr bwMode="auto">
          <a:xfrm>
            <a:off x="-468560" y="660053"/>
            <a:ext cx="6948488" cy="320675"/>
          </a:xfrm>
          <a:prstGeom prst="rect">
            <a:avLst/>
          </a:prstGeom>
          <a:noFill/>
          <a:ln w="3175" algn="ctr">
            <a:noFill/>
            <a:prstDash val="sysDot"/>
            <a:miter lim="800000"/>
            <a:headEnd/>
            <a:tailEnd/>
          </a:ln>
          <a:effectLst/>
        </p:spPr>
        <p:txBody>
          <a:bodyPr>
            <a:spAutoFit/>
          </a:bodyPr>
          <a:lstStyle/>
          <a:p>
            <a:pPr marL="342900" indent="-342900"/>
            <a:r>
              <a:rPr lang="es-ES" sz="1500" dirty="0">
                <a:effectLst>
                  <a:outerShdw blurRad="38100" dist="38100" dir="2700000" algn="tl">
                    <a:srgbClr val="C0C0C0"/>
                  </a:outerShdw>
                </a:effectLst>
              </a:rPr>
              <a:t>Inversiones en puertos fuera de los procesos de promoción</a:t>
            </a:r>
          </a:p>
        </p:txBody>
      </p:sp>
      <p:sp>
        <p:nvSpPr>
          <p:cNvPr id="88067" name="Rectangle 3"/>
          <p:cNvSpPr>
            <a:spLocks noGrp="1" noChangeArrowheads="1"/>
          </p:cNvSpPr>
          <p:nvPr>
            <p:ph type="body" idx="1"/>
          </p:nvPr>
        </p:nvSpPr>
        <p:spPr>
          <a:xfrm>
            <a:off x="250825" y="1268413"/>
            <a:ext cx="8229600" cy="5111750"/>
          </a:xfrm>
        </p:spPr>
        <p:txBody>
          <a:bodyPr/>
          <a:lstStyle/>
          <a:p>
            <a:pPr algn="just">
              <a:buFontTx/>
              <a:buNone/>
            </a:pPr>
            <a:r>
              <a:rPr lang="es-MX" sz="1600"/>
              <a:t>	</a:t>
            </a:r>
          </a:p>
          <a:p>
            <a:pPr algn="just">
              <a:buFontTx/>
              <a:buNone/>
            </a:pPr>
            <a:r>
              <a:rPr lang="es-MX" sz="1700"/>
              <a:t>	Las personas que pretendan desarrollar actividades portuarias deben obtener, previamente, una autorización para el uso de áreas acuáticas y franja ribereña y una habilitación portuaria. </a:t>
            </a:r>
          </a:p>
          <a:p>
            <a:pPr algn="just">
              <a:buFontTx/>
              <a:buNone/>
            </a:pPr>
            <a:endParaRPr lang="es-MX" sz="1700"/>
          </a:p>
          <a:p>
            <a:pPr algn="just">
              <a:buFontTx/>
              <a:buNone/>
            </a:pPr>
            <a:r>
              <a:rPr lang="es-MX" sz="1700"/>
              <a:t>	Para desarrollar actividades portuarias los inversionistas requerirán lo siguiente:</a:t>
            </a:r>
          </a:p>
          <a:p>
            <a:pPr algn="just">
              <a:buFontTx/>
              <a:buNone/>
            </a:pPr>
            <a:endParaRPr lang="es-MX" sz="1700"/>
          </a:p>
          <a:p>
            <a:pPr lvl="1" algn="just">
              <a:buFontTx/>
              <a:buChar char="-"/>
            </a:pPr>
            <a:r>
              <a:rPr lang="es-MX" sz="1700"/>
              <a:t>Autorización temporal para el uso de áreas acuáticas y franja ribereña</a:t>
            </a:r>
          </a:p>
          <a:p>
            <a:pPr lvl="1" algn="just">
              <a:buFontTx/>
              <a:buChar char="-"/>
            </a:pPr>
            <a:endParaRPr lang="es-MX" sz="1700"/>
          </a:p>
          <a:p>
            <a:pPr lvl="1" algn="just">
              <a:buFontTx/>
              <a:buChar char="-"/>
            </a:pPr>
            <a:r>
              <a:rPr lang="es-MX" sz="1700"/>
              <a:t>Autorización definitiva para el uso de áreas acuáticas y franja ribereña</a:t>
            </a:r>
          </a:p>
          <a:p>
            <a:pPr lvl="1" algn="just">
              <a:buFontTx/>
              <a:buChar char="-"/>
            </a:pPr>
            <a:endParaRPr lang="es-MX" sz="1700"/>
          </a:p>
          <a:p>
            <a:pPr lvl="1" algn="just">
              <a:buFontTx/>
              <a:buChar char="-"/>
            </a:pPr>
            <a:r>
              <a:rPr lang="es-MX" sz="1700"/>
              <a:t>Habilitación portuaria </a:t>
            </a:r>
          </a:p>
          <a:p>
            <a:pPr lvl="1" algn="just">
              <a:buFontTx/>
              <a:buChar char="-"/>
            </a:pPr>
            <a:endParaRPr lang="es-MX" sz="1700"/>
          </a:p>
          <a:p>
            <a:pPr lvl="1" algn="just">
              <a:buFontTx/>
              <a:buChar char="-"/>
            </a:pPr>
            <a:r>
              <a:rPr lang="es-MX" sz="1700"/>
              <a:t>Licencia portuaria</a:t>
            </a:r>
          </a:p>
        </p:txBody>
      </p:sp>
      <p:sp>
        <p:nvSpPr>
          <p:cNvPr id="88068" name="Rectangle 4"/>
          <p:cNvSpPr>
            <a:spLocks noGrp="1" noChangeArrowheads="1"/>
          </p:cNvSpPr>
          <p:nvPr>
            <p:ph type="title"/>
          </p:nvPr>
        </p:nvSpPr>
        <p:spPr>
          <a:xfrm>
            <a:off x="143321" y="116632"/>
            <a:ext cx="8893175" cy="431800"/>
          </a:xfrm>
          <a:noFill/>
          <a:ln/>
        </p:spPr>
        <p:txBody>
          <a:bodyPr/>
          <a:lstStyle/>
          <a:p>
            <a:r>
              <a:rPr lang="es-ES" sz="1800" dirty="0"/>
              <a:t>FORMAS EN LAS QUE PUEDE INTERVENIR LA INVERSIÓN PRIVADA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fld id="{51DE7981-A361-40B1-BF3E-D4DE76BC8EDC}" type="slidenum">
              <a:rPr lang="es-ES"/>
              <a:pPr/>
              <a:t>11</a:t>
            </a:fld>
            <a:endParaRPr lang="es-ES"/>
          </a:p>
        </p:txBody>
      </p:sp>
      <p:sp>
        <p:nvSpPr>
          <p:cNvPr id="89090" name="Text Box 2"/>
          <p:cNvSpPr txBox="1">
            <a:spLocks noChangeArrowheads="1"/>
          </p:cNvSpPr>
          <p:nvPr/>
        </p:nvSpPr>
        <p:spPr bwMode="auto">
          <a:xfrm>
            <a:off x="-468560" y="660053"/>
            <a:ext cx="6948488" cy="320675"/>
          </a:xfrm>
          <a:prstGeom prst="rect">
            <a:avLst/>
          </a:prstGeom>
          <a:noFill/>
          <a:ln w="3175" algn="ctr">
            <a:noFill/>
            <a:prstDash val="sysDot"/>
            <a:miter lim="800000"/>
            <a:headEnd/>
            <a:tailEnd/>
          </a:ln>
          <a:effectLst/>
        </p:spPr>
        <p:txBody>
          <a:bodyPr>
            <a:spAutoFit/>
          </a:bodyPr>
          <a:lstStyle/>
          <a:p>
            <a:pPr marL="342900" indent="-342900"/>
            <a:r>
              <a:rPr lang="es-ES" sz="1500" dirty="0">
                <a:effectLst>
                  <a:outerShdw blurRad="38100" dist="38100" dir="2700000" algn="tl">
                    <a:srgbClr val="C0C0C0"/>
                  </a:outerShdw>
                </a:effectLst>
              </a:rPr>
              <a:t>Inversiones en puertos fuera de los procesos de promoción</a:t>
            </a:r>
          </a:p>
        </p:txBody>
      </p:sp>
      <p:sp>
        <p:nvSpPr>
          <p:cNvPr id="89092" name="Rectangle 4"/>
          <p:cNvSpPr>
            <a:spLocks noGrp="1" noChangeArrowheads="1"/>
          </p:cNvSpPr>
          <p:nvPr>
            <p:ph type="title"/>
          </p:nvPr>
        </p:nvSpPr>
        <p:spPr>
          <a:xfrm>
            <a:off x="143321" y="116632"/>
            <a:ext cx="8893175" cy="431800"/>
          </a:xfrm>
          <a:noFill/>
          <a:ln/>
        </p:spPr>
        <p:txBody>
          <a:bodyPr/>
          <a:lstStyle/>
          <a:p>
            <a:r>
              <a:rPr lang="es-ES" sz="1800" dirty="0"/>
              <a:t>FORMAS EN LAS QUE </a:t>
            </a:r>
            <a:r>
              <a:rPr lang="es-ES" sz="1800" dirty="0" smtClean="0"/>
              <a:t>PUEDE INTERVENIR LA INVERSIÓN PRIVADA</a:t>
            </a:r>
            <a:endParaRPr lang="es-ES" sz="1800" dirty="0"/>
          </a:p>
        </p:txBody>
      </p:sp>
      <p:sp>
        <p:nvSpPr>
          <p:cNvPr id="89093" name="Rectangle 5"/>
          <p:cNvSpPr>
            <a:spLocks noGrp="1" noChangeArrowheads="1"/>
          </p:cNvSpPr>
          <p:nvPr>
            <p:ph type="body" idx="1"/>
          </p:nvPr>
        </p:nvSpPr>
        <p:spPr>
          <a:xfrm>
            <a:off x="395288" y="1268413"/>
            <a:ext cx="8229600" cy="5111750"/>
          </a:xfrm>
        </p:spPr>
        <p:txBody>
          <a:bodyPr/>
          <a:lstStyle/>
          <a:p>
            <a:pPr>
              <a:lnSpc>
                <a:spcPct val="90000"/>
              </a:lnSpc>
              <a:buFontTx/>
              <a:buNone/>
            </a:pPr>
            <a:endParaRPr lang="es-MX" sz="1700"/>
          </a:p>
          <a:p>
            <a:pPr>
              <a:lnSpc>
                <a:spcPct val="90000"/>
              </a:lnSpc>
              <a:buFontTx/>
              <a:buNone/>
            </a:pPr>
            <a:r>
              <a:rPr lang="es-MX" sz="1700"/>
              <a:t>	El procedimiento y los requisitos para la obtención de los documentos antes mencionados es el siguiente:</a:t>
            </a:r>
            <a:endParaRPr lang="es-MX" sz="1700" b="1"/>
          </a:p>
          <a:p>
            <a:pPr>
              <a:lnSpc>
                <a:spcPct val="90000"/>
              </a:lnSpc>
              <a:buFontTx/>
              <a:buNone/>
            </a:pPr>
            <a:endParaRPr lang="es-MX" sz="1700" b="1"/>
          </a:p>
          <a:p>
            <a:pPr>
              <a:lnSpc>
                <a:spcPct val="90000"/>
              </a:lnSpc>
              <a:buFontTx/>
              <a:buNone/>
            </a:pPr>
            <a:r>
              <a:rPr lang="es-MX" sz="1700" b="1"/>
              <a:t>	a) Autorización temporal: </a:t>
            </a:r>
            <a:r>
              <a:rPr lang="es-MX" sz="1700"/>
              <a:t>Otorga el derecho a realizar los estudios necesarios respecto del área 	solicitada. Esta autorización tiene una vigencia de dos años, renovables por un año más.</a:t>
            </a:r>
          </a:p>
          <a:p>
            <a:pPr>
              <a:lnSpc>
                <a:spcPct val="90000"/>
              </a:lnSpc>
              <a:buFontTx/>
              <a:buNone/>
            </a:pPr>
            <a:r>
              <a:rPr lang="es-MX" sz="1700" b="1"/>
              <a:t>	</a:t>
            </a:r>
          </a:p>
          <a:p>
            <a:pPr>
              <a:lnSpc>
                <a:spcPct val="90000"/>
              </a:lnSpc>
              <a:buFontTx/>
              <a:buNone/>
            </a:pPr>
            <a:r>
              <a:rPr lang="es-MX" sz="1700" b="1"/>
              <a:t>	b) Autorización definitiva: </a:t>
            </a:r>
            <a:r>
              <a:rPr lang="es-MX" sz="1700"/>
              <a:t>El solicitante deberá acreditar la posesión de las áreas terrestres donde se construirá la infraestructura portuaria. La autorización conferirá a su titular los siguientes derechos:</a:t>
            </a:r>
          </a:p>
          <a:p>
            <a:pPr>
              <a:lnSpc>
                <a:spcPct val="90000"/>
              </a:lnSpc>
              <a:buFontTx/>
              <a:buNone/>
            </a:pPr>
            <a:r>
              <a:rPr lang="es-MX" sz="1700"/>
              <a:t>	</a:t>
            </a:r>
          </a:p>
          <a:p>
            <a:pPr marL="800100" lvl="1" indent="-342900">
              <a:lnSpc>
                <a:spcPct val="90000"/>
              </a:lnSpc>
              <a:buFont typeface="Verdana" pitchFamily="34" charset="0"/>
              <a:buChar char="−"/>
            </a:pPr>
            <a:r>
              <a:rPr lang="es-MX" sz="1600"/>
              <a:t>Aprovechar económicamente, de manera exclusiva, los bienes individualizados</a:t>
            </a:r>
          </a:p>
          <a:p>
            <a:pPr marL="800100" lvl="1" indent="-342900">
              <a:lnSpc>
                <a:spcPct val="90000"/>
              </a:lnSpc>
              <a:buFont typeface="Verdana" pitchFamily="34" charset="0"/>
              <a:buNone/>
            </a:pPr>
            <a:endParaRPr lang="es-MX" sz="1600"/>
          </a:p>
          <a:p>
            <a:pPr marL="800100" lvl="1" indent="-342900">
              <a:lnSpc>
                <a:spcPct val="90000"/>
              </a:lnSpc>
              <a:buFont typeface="Verdana" pitchFamily="34" charset="0"/>
              <a:buChar char="−"/>
            </a:pPr>
            <a:r>
              <a:rPr lang="es-MX" sz="1600"/>
              <a:t>Derecho exclusivo de uso y goce. No incluye la explotación de recursos naturales.</a:t>
            </a:r>
            <a:endParaRPr lang="es-MX" sz="1700"/>
          </a:p>
          <a:p>
            <a:pPr algn="just">
              <a:lnSpc>
                <a:spcPct val="90000"/>
              </a:lnSpc>
              <a:buFontTx/>
              <a:buNone/>
            </a:pPr>
            <a:r>
              <a:rPr lang="es-MX" sz="1700"/>
              <a:t>	</a:t>
            </a:r>
            <a:endParaRPr lang="es-ES" sz="17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fld id="{55A8CFC7-4504-4547-B0B7-CD3B5F8F7C5C}" type="slidenum">
              <a:rPr lang="es-ES"/>
              <a:pPr/>
              <a:t>12</a:t>
            </a:fld>
            <a:endParaRPr lang="es-ES"/>
          </a:p>
        </p:txBody>
      </p:sp>
      <p:sp>
        <p:nvSpPr>
          <p:cNvPr id="91138" name="Text Box 2"/>
          <p:cNvSpPr txBox="1">
            <a:spLocks noChangeArrowheads="1"/>
          </p:cNvSpPr>
          <p:nvPr/>
        </p:nvSpPr>
        <p:spPr bwMode="auto">
          <a:xfrm>
            <a:off x="-468560" y="620688"/>
            <a:ext cx="6948488" cy="320675"/>
          </a:xfrm>
          <a:prstGeom prst="rect">
            <a:avLst/>
          </a:prstGeom>
          <a:noFill/>
          <a:ln w="3175" algn="ctr">
            <a:noFill/>
            <a:prstDash val="sysDot"/>
            <a:miter lim="800000"/>
            <a:headEnd/>
            <a:tailEnd/>
          </a:ln>
          <a:effectLst/>
        </p:spPr>
        <p:txBody>
          <a:bodyPr>
            <a:spAutoFit/>
          </a:bodyPr>
          <a:lstStyle/>
          <a:p>
            <a:pPr marL="342900" indent="-342900"/>
            <a:r>
              <a:rPr lang="es-ES" sz="1500" dirty="0">
                <a:effectLst>
                  <a:outerShdw blurRad="38100" dist="38100" dir="2700000" algn="tl">
                    <a:srgbClr val="C0C0C0"/>
                  </a:outerShdw>
                </a:effectLst>
              </a:rPr>
              <a:t>Inversiones en puertos fuera de los procesos de promoción</a:t>
            </a:r>
          </a:p>
        </p:txBody>
      </p:sp>
      <p:sp>
        <p:nvSpPr>
          <p:cNvPr id="91139" name="Rectangle 3"/>
          <p:cNvSpPr>
            <a:spLocks noGrp="1" noChangeArrowheads="1"/>
          </p:cNvSpPr>
          <p:nvPr>
            <p:ph type="title"/>
          </p:nvPr>
        </p:nvSpPr>
        <p:spPr>
          <a:xfrm>
            <a:off x="143321" y="116632"/>
            <a:ext cx="8893175" cy="431800"/>
          </a:xfrm>
          <a:noFill/>
          <a:ln/>
        </p:spPr>
        <p:txBody>
          <a:bodyPr/>
          <a:lstStyle/>
          <a:p>
            <a:r>
              <a:rPr lang="es-ES" sz="1800" dirty="0"/>
              <a:t>FORMAS EN LAS QUE PUEDE INTERVENIR LA INVERSIÓN PRIVADA</a:t>
            </a:r>
          </a:p>
        </p:txBody>
      </p:sp>
      <p:sp>
        <p:nvSpPr>
          <p:cNvPr id="91140" name="Rectangle 4"/>
          <p:cNvSpPr>
            <a:spLocks noGrp="1" noChangeArrowheads="1"/>
          </p:cNvSpPr>
          <p:nvPr>
            <p:ph type="body" idx="1"/>
          </p:nvPr>
        </p:nvSpPr>
        <p:spPr/>
        <p:txBody>
          <a:bodyPr/>
          <a:lstStyle/>
          <a:p>
            <a:pPr>
              <a:lnSpc>
                <a:spcPct val="90000"/>
              </a:lnSpc>
              <a:buFontTx/>
              <a:buNone/>
            </a:pPr>
            <a:endParaRPr lang="es-MX" sz="1500" b="1"/>
          </a:p>
          <a:p>
            <a:pPr>
              <a:lnSpc>
                <a:spcPct val="90000"/>
              </a:lnSpc>
              <a:buFontTx/>
              <a:buNone/>
            </a:pPr>
            <a:r>
              <a:rPr lang="es-MX" sz="1600" b="1"/>
              <a:t>c) Habilitación portuaria: </a:t>
            </a:r>
            <a:r>
              <a:rPr lang="es-MX" sz="1600"/>
              <a:t>A través de esta, se califica un espacio acuático y terrestre para operar como puerto y/o terminal portuario de uso público o privado y autoriza el inicio de obras de construcción o ampliación.</a:t>
            </a:r>
          </a:p>
          <a:p>
            <a:pPr>
              <a:lnSpc>
                <a:spcPct val="90000"/>
              </a:lnSpc>
              <a:buFontTx/>
              <a:buNone/>
            </a:pPr>
            <a:endParaRPr lang="es-MX" sz="1600"/>
          </a:p>
          <a:p>
            <a:pPr>
              <a:lnSpc>
                <a:spcPct val="90000"/>
              </a:lnSpc>
              <a:buFontTx/>
              <a:buNone/>
            </a:pPr>
            <a:r>
              <a:rPr lang="es-MX" sz="1600"/>
              <a:t>	El titular de la habilitación cuenta con un plazo de dos años para iniciar las construcciones. </a:t>
            </a:r>
          </a:p>
          <a:p>
            <a:pPr>
              <a:lnSpc>
                <a:spcPct val="90000"/>
              </a:lnSpc>
              <a:buFontTx/>
              <a:buNone/>
            </a:pPr>
            <a:endParaRPr lang="es-MX" sz="1600"/>
          </a:p>
          <a:p>
            <a:pPr>
              <a:lnSpc>
                <a:spcPct val="90000"/>
              </a:lnSpc>
              <a:buFontTx/>
              <a:buNone/>
            </a:pPr>
            <a:endParaRPr lang="es-MX" sz="1600" b="1"/>
          </a:p>
          <a:p>
            <a:pPr algn="just">
              <a:lnSpc>
                <a:spcPct val="90000"/>
              </a:lnSpc>
              <a:buFontTx/>
              <a:buNone/>
            </a:pPr>
            <a:r>
              <a:rPr lang="es-MX" sz="1600" b="1"/>
              <a:t>d) Licencia Portuaria:  </a:t>
            </a:r>
            <a:r>
              <a:rPr lang="es-MX" sz="1600"/>
              <a:t>Culminadas las obras autorizadas, se deberá solicitar a la APN que verifique el cumplimiento del proyecto de habilitación.</a:t>
            </a:r>
          </a:p>
          <a:p>
            <a:pPr algn="just">
              <a:lnSpc>
                <a:spcPct val="90000"/>
              </a:lnSpc>
              <a:buFontTx/>
              <a:buNone/>
            </a:pPr>
            <a:endParaRPr lang="es-MX" sz="1600"/>
          </a:p>
          <a:p>
            <a:pPr algn="just">
              <a:lnSpc>
                <a:spcPct val="90000"/>
              </a:lnSpc>
              <a:buFontTx/>
              <a:buNone/>
            </a:pPr>
            <a:r>
              <a:rPr lang="es-MX" sz="1600"/>
              <a:t>	</a:t>
            </a:r>
            <a:r>
              <a:rPr lang="es-PE" sz="1600"/>
              <a:t>Con la aprobación de las obras autorizadas, la APN otorgará la Licencia que autoriza al Administrador Portuario a poder operar su puerto o terminal portuario. </a:t>
            </a:r>
            <a:endParaRPr lang="es-MX" sz="1600"/>
          </a:p>
          <a:p>
            <a:pPr algn="just">
              <a:lnSpc>
                <a:spcPct val="90000"/>
              </a:lnSpc>
              <a:buFont typeface="Wingdings" pitchFamily="2" charset="2"/>
              <a:buNone/>
            </a:pPr>
            <a:endParaRPr lang="es-MX" sz="1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fld id="{C221656B-2C8A-4C66-AE5D-93EA1B1E2FF3}" type="slidenum">
              <a:rPr lang="es-ES"/>
              <a:pPr/>
              <a:t>13</a:t>
            </a:fld>
            <a:endParaRPr lang="es-ES"/>
          </a:p>
        </p:txBody>
      </p:sp>
      <p:sp>
        <p:nvSpPr>
          <p:cNvPr id="123906" name="Rectangle 2"/>
          <p:cNvSpPr>
            <a:spLocks noGrp="1" noChangeArrowheads="1"/>
          </p:cNvSpPr>
          <p:nvPr>
            <p:ph type="title"/>
          </p:nvPr>
        </p:nvSpPr>
        <p:spPr>
          <a:xfrm>
            <a:off x="312465" y="620936"/>
            <a:ext cx="5627687" cy="431800"/>
          </a:xfrm>
        </p:spPr>
        <p:txBody>
          <a:bodyPr/>
          <a:lstStyle/>
          <a:p>
            <a:r>
              <a:rPr lang="es-PE" sz="1800" dirty="0"/>
              <a:t>Desincentivos a la inversión en puertos privados</a:t>
            </a:r>
            <a:endParaRPr lang="en-US" sz="1800" dirty="0"/>
          </a:p>
        </p:txBody>
      </p:sp>
      <p:sp>
        <p:nvSpPr>
          <p:cNvPr id="123907" name="Rectangle 3"/>
          <p:cNvSpPr>
            <a:spLocks noGrp="1" noChangeArrowheads="1"/>
          </p:cNvSpPr>
          <p:nvPr>
            <p:ph type="body" idx="1"/>
          </p:nvPr>
        </p:nvSpPr>
        <p:spPr>
          <a:xfrm>
            <a:off x="467544" y="1196975"/>
            <a:ext cx="8136904" cy="5111750"/>
          </a:xfrm>
        </p:spPr>
        <p:txBody>
          <a:bodyPr/>
          <a:lstStyle/>
          <a:p>
            <a:pPr marL="0" indent="0">
              <a:buFontTx/>
              <a:buNone/>
            </a:pPr>
            <a:endParaRPr lang="es-PE" dirty="0"/>
          </a:p>
          <a:p>
            <a:pPr marL="0" indent="0" algn="just">
              <a:buFontTx/>
              <a:buNone/>
            </a:pPr>
            <a:r>
              <a:rPr lang="es-PE" dirty="0"/>
              <a:t>Conflictos de competencias que generan confusión en los administrados e incrementan los costos de transacción.</a:t>
            </a:r>
          </a:p>
          <a:p>
            <a:pPr marL="0" indent="0" algn="just">
              <a:buFontTx/>
              <a:buNone/>
            </a:pPr>
            <a:endParaRPr lang="es-PE" dirty="0"/>
          </a:p>
          <a:p>
            <a:pPr marL="0" indent="0" algn="just">
              <a:buFontTx/>
              <a:buNone/>
            </a:pPr>
            <a:r>
              <a:rPr lang="es-PE" dirty="0"/>
              <a:t>Procedimientos para el otorgamiento de autorizaciones y habilitaciones engorrosos</a:t>
            </a:r>
            <a:r>
              <a:rPr lang="es-PE" dirty="0" smtClean="0"/>
              <a:t>.</a:t>
            </a:r>
          </a:p>
          <a:p>
            <a:pPr marL="0" indent="0" algn="just">
              <a:buFontTx/>
              <a:buNone/>
            </a:pPr>
            <a:endParaRPr lang="es-PE" dirty="0"/>
          </a:p>
          <a:p>
            <a:pPr marL="0" indent="0" algn="just">
              <a:buFontTx/>
              <a:buNone/>
            </a:pPr>
            <a:r>
              <a:rPr lang="es-PE" dirty="0"/>
              <a:t>Limitaciones en cuanto a los plazos para las autorizaciones y habilitaciones que no calzan con el financiamiento de los proyectos a los que sirve la infraestructura.</a:t>
            </a:r>
          </a:p>
          <a:p>
            <a:pPr marL="0" indent="0" algn="just">
              <a:buFontTx/>
              <a:buNone/>
            </a:pPr>
            <a:endParaRPr lang="es-PE" dirty="0"/>
          </a:p>
          <a:p>
            <a:pPr marL="0" indent="0" algn="just">
              <a:buFontTx/>
              <a:buNone/>
            </a:pPr>
            <a:r>
              <a:rPr lang="es-PE" dirty="0"/>
              <a:t>No se establece la posibilidad de renovación del plazo de las autorizaciones, ni de ampliación de las áreas otorgadas</a:t>
            </a:r>
          </a:p>
          <a:p>
            <a:pPr marL="0" indent="0" algn="just">
              <a:buFontTx/>
              <a:buNone/>
            </a:pPr>
            <a:endParaRPr lang="es-PE" dirty="0"/>
          </a:p>
          <a:p>
            <a:pPr marL="0" indent="0" algn="just">
              <a:buFontTx/>
              <a:buNone/>
            </a:pPr>
            <a:r>
              <a:rPr lang="es-PE" dirty="0"/>
              <a:t>Imposibilidad de recuperar costos de </a:t>
            </a:r>
            <a:r>
              <a:rPr lang="es-PE" dirty="0" smtClean="0"/>
              <a:t>estudios (Recuperación </a:t>
            </a:r>
            <a:r>
              <a:rPr lang="es-PE" dirty="0"/>
              <a:t>Anticipada del IGV)</a:t>
            </a:r>
          </a:p>
          <a:p>
            <a:pPr marL="0" indent="0" algn="just">
              <a:buFontTx/>
              <a:buNone/>
            </a:pPr>
            <a:endParaRPr lang="es-PE" dirty="0"/>
          </a:p>
          <a:p>
            <a:pPr marL="0" indent="0">
              <a:buFontTx/>
              <a:buNone/>
            </a:pPr>
            <a:endParaRPr lang="es-P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número de diapositiva"/>
          <p:cNvSpPr>
            <a:spLocks noGrp="1"/>
          </p:cNvSpPr>
          <p:nvPr>
            <p:ph type="sldNum" sz="quarter" idx="10"/>
          </p:nvPr>
        </p:nvSpPr>
        <p:spPr>
          <a:noFill/>
        </p:spPr>
        <p:txBody>
          <a:bodyPr/>
          <a:lstStyle/>
          <a:p>
            <a:fld id="{D026DE8F-D29F-4B0A-9A01-65643BB57B9C}" type="slidenum">
              <a:rPr lang="es-ES" smtClean="0"/>
              <a:pPr/>
              <a:t>14</a:t>
            </a:fld>
            <a:endParaRPr lang="es-ES" smtClean="0"/>
          </a:p>
        </p:txBody>
      </p:sp>
      <p:sp>
        <p:nvSpPr>
          <p:cNvPr id="7171" name="Rectangle 17"/>
          <p:cNvSpPr>
            <a:spLocks noChangeArrowheads="1"/>
          </p:cNvSpPr>
          <p:nvPr/>
        </p:nvSpPr>
        <p:spPr bwMode="auto">
          <a:xfrm>
            <a:off x="0" y="3328988"/>
            <a:ext cx="9144000" cy="792162"/>
          </a:xfrm>
          <a:prstGeom prst="rect">
            <a:avLst/>
          </a:prstGeom>
          <a:solidFill>
            <a:schemeClr val="tx1"/>
          </a:solidFill>
          <a:ln w="9525">
            <a:solidFill>
              <a:schemeClr val="tx1"/>
            </a:solidFill>
            <a:miter lim="800000"/>
            <a:headEnd/>
            <a:tailEnd/>
          </a:ln>
        </p:spPr>
        <p:txBody>
          <a:bodyPr wrap="none" lIns="91408" tIns="45704" rIns="91408" bIns="45704" anchor="ctr"/>
          <a:lstStyle/>
          <a:p>
            <a:pPr algn="l" defTabSz="801688">
              <a:spcBef>
                <a:spcPct val="0"/>
              </a:spcBef>
            </a:pPr>
            <a:endParaRPr lang="es-PE" sz="1600">
              <a:solidFill>
                <a:schemeClr val="tx1"/>
              </a:solidFill>
              <a:latin typeface="Arial" charset="0"/>
            </a:endParaRPr>
          </a:p>
        </p:txBody>
      </p:sp>
      <p:sp>
        <p:nvSpPr>
          <p:cNvPr id="7172" name="Rectangle 7"/>
          <p:cNvSpPr>
            <a:spLocks noChangeArrowheads="1"/>
          </p:cNvSpPr>
          <p:nvPr/>
        </p:nvSpPr>
        <p:spPr bwMode="auto">
          <a:xfrm>
            <a:off x="0" y="2708275"/>
            <a:ext cx="9144000" cy="647700"/>
          </a:xfrm>
          <a:prstGeom prst="rect">
            <a:avLst/>
          </a:prstGeom>
          <a:solidFill>
            <a:schemeClr val="tx2"/>
          </a:solidFill>
          <a:ln w="9525">
            <a:noFill/>
            <a:miter lim="800000"/>
            <a:headEnd/>
            <a:tailEnd/>
          </a:ln>
        </p:spPr>
        <p:txBody>
          <a:bodyPr lIns="80007" tIns="40004" rIns="80007" bIns="40004"/>
          <a:lstStyle/>
          <a:p>
            <a:pPr algn="l" defTabSz="801688">
              <a:spcBef>
                <a:spcPct val="0"/>
              </a:spcBef>
            </a:pPr>
            <a:endParaRPr lang="es-CL" sz="1600">
              <a:solidFill>
                <a:schemeClr val="tx1"/>
              </a:solidFill>
              <a:latin typeface="Arial" charset="0"/>
            </a:endParaRPr>
          </a:p>
        </p:txBody>
      </p:sp>
      <p:pic>
        <p:nvPicPr>
          <p:cNvPr id="7173" name="Picture 21" descr="logo EEA(3)"/>
          <p:cNvPicPr>
            <a:picLocks noChangeAspect="1" noChangeArrowheads="1"/>
          </p:cNvPicPr>
          <p:nvPr/>
        </p:nvPicPr>
        <p:blipFill>
          <a:blip r:embed="rId3" cstate="print"/>
          <a:srcRect t="2992" b="10011"/>
          <a:stretch>
            <a:fillRect/>
          </a:stretch>
        </p:blipFill>
        <p:spPr bwMode="auto">
          <a:xfrm>
            <a:off x="5938838" y="3429000"/>
            <a:ext cx="3205162" cy="620713"/>
          </a:xfrm>
          <a:prstGeom prst="rect">
            <a:avLst/>
          </a:prstGeom>
          <a:noFill/>
          <a:ln w="9525">
            <a:noFill/>
            <a:miter lim="800000"/>
            <a:headEnd/>
            <a:tailEnd/>
          </a:ln>
        </p:spPr>
      </p:pic>
      <p:pic>
        <p:nvPicPr>
          <p:cNvPr id="7174" name="Picture 19"/>
          <p:cNvPicPr>
            <a:picLocks noChangeAspect="1" noChangeArrowheads="1"/>
          </p:cNvPicPr>
          <p:nvPr/>
        </p:nvPicPr>
        <p:blipFill>
          <a:blip r:embed="rId4" cstate="print">
            <a:lum bright="-10000"/>
          </a:blip>
          <a:srcRect l="16083" r="5203" b="4843"/>
          <a:stretch>
            <a:fillRect/>
          </a:stretch>
        </p:blipFill>
        <p:spPr bwMode="auto">
          <a:xfrm>
            <a:off x="165100" y="2714625"/>
            <a:ext cx="1763713" cy="1412875"/>
          </a:xfrm>
          <a:prstGeom prst="rect">
            <a:avLst/>
          </a:prstGeom>
          <a:noFill/>
          <a:ln w="9525">
            <a:noFill/>
            <a:miter lim="800000"/>
            <a:headEnd/>
            <a:tailEnd/>
          </a:ln>
        </p:spPr>
      </p:pic>
      <p:sp>
        <p:nvSpPr>
          <p:cNvPr id="7175" name="Rectangle 8"/>
          <p:cNvSpPr>
            <a:spLocks noChangeArrowheads="1"/>
          </p:cNvSpPr>
          <p:nvPr/>
        </p:nvSpPr>
        <p:spPr bwMode="auto">
          <a:xfrm>
            <a:off x="0" y="3328988"/>
            <a:ext cx="9144000" cy="69850"/>
          </a:xfrm>
          <a:prstGeom prst="rect">
            <a:avLst/>
          </a:prstGeom>
          <a:solidFill>
            <a:srgbClr val="F7710D">
              <a:alpha val="41960"/>
            </a:srgbClr>
          </a:solidFill>
          <a:ln w="9525">
            <a:noFill/>
            <a:miter lim="800000"/>
            <a:headEnd/>
            <a:tailEnd/>
          </a:ln>
        </p:spPr>
        <p:txBody>
          <a:bodyPr lIns="80007" tIns="40004" rIns="80007" bIns="40004"/>
          <a:lstStyle/>
          <a:p>
            <a:pPr algn="l" defTabSz="801688">
              <a:spcBef>
                <a:spcPct val="0"/>
              </a:spcBef>
            </a:pPr>
            <a:endParaRPr lang="es-CL" sz="1600">
              <a:solidFill>
                <a:schemeClr val="tx1"/>
              </a:solidFill>
              <a:latin typeface="Arial" charset="0"/>
            </a:endParaRPr>
          </a:p>
        </p:txBody>
      </p:sp>
      <p:sp>
        <p:nvSpPr>
          <p:cNvPr id="7176" name="12 CuadroTexto"/>
          <p:cNvSpPr txBox="1">
            <a:spLocks noChangeArrowheads="1"/>
          </p:cNvSpPr>
          <p:nvPr/>
        </p:nvSpPr>
        <p:spPr bwMode="auto">
          <a:xfrm>
            <a:off x="2000250" y="3500438"/>
            <a:ext cx="2857500" cy="800100"/>
          </a:xfrm>
          <a:prstGeom prst="rect">
            <a:avLst/>
          </a:prstGeom>
          <a:noFill/>
          <a:ln w="9525">
            <a:noFill/>
            <a:miter lim="800000"/>
            <a:headEnd/>
            <a:tailEnd/>
          </a:ln>
        </p:spPr>
        <p:txBody>
          <a:bodyPr lIns="91408" tIns="45704" rIns="91408" bIns="45704">
            <a:spAutoFit/>
          </a:bodyPr>
          <a:lstStyle/>
          <a:p>
            <a:pPr algn="l" defTabSz="801688">
              <a:spcBef>
                <a:spcPct val="0"/>
              </a:spcBef>
            </a:pPr>
            <a:r>
              <a:rPr lang="es-ES" sz="2800" b="1">
                <a:solidFill>
                  <a:srgbClr val="D9D9D9"/>
                </a:solidFill>
              </a:rPr>
              <a:t>Gracias</a:t>
            </a:r>
          </a:p>
          <a:p>
            <a:pPr algn="l" defTabSz="801688">
              <a:spcBef>
                <a:spcPct val="0"/>
              </a:spcBef>
            </a:pPr>
            <a:endParaRPr lang="es-PE" sz="1600">
              <a:solidFill>
                <a:schemeClr val="tx1"/>
              </a:solidFill>
              <a:latin typeface="Arial" charset="0"/>
            </a:endParaRPr>
          </a:p>
        </p:txBody>
      </p:sp>
      <p:sp>
        <p:nvSpPr>
          <p:cNvPr id="7177" name="Rectangle 11"/>
          <p:cNvSpPr>
            <a:spLocks noChangeArrowheads="1"/>
          </p:cNvSpPr>
          <p:nvPr/>
        </p:nvSpPr>
        <p:spPr bwMode="auto">
          <a:xfrm>
            <a:off x="0" y="0"/>
            <a:ext cx="9144000" cy="2303463"/>
          </a:xfrm>
          <a:prstGeom prst="rect">
            <a:avLst/>
          </a:prstGeom>
          <a:solidFill>
            <a:schemeClr val="bg1"/>
          </a:solidFill>
          <a:ln w="3175" algn="ctr">
            <a:noFill/>
            <a:prstDash val="sysDot"/>
            <a:miter lim="800000"/>
            <a:headEnd/>
            <a:tailEnd/>
          </a:ln>
        </p:spPr>
        <p:txBody>
          <a:bodyPr wrap="none" anchor="ctr"/>
          <a:lstStyle/>
          <a:p>
            <a:pPr marL="342900" indent="-342900"/>
            <a:endParaRPr lang="es-PE"/>
          </a:p>
        </p:txBody>
      </p:sp>
      <p:sp>
        <p:nvSpPr>
          <p:cNvPr id="7178" name="Rectangle 12"/>
          <p:cNvSpPr>
            <a:spLocks noChangeArrowheads="1"/>
          </p:cNvSpPr>
          <p:nvPr/>
        </p:nvSpPr>
        <p:spPr bwMode="auto">
          <a:xfrm>
            <a:off x="0" y="4581525"/>
            <a:ext cx="9144000" cy="2303463"/>
          </a:xfrm>
          <a:prstGeom prst="rect">
            <a:avLst/>
          </a:prstGeom>
          <a:solidFill>
            <a:schemeClr val="bg1"/>
          </a:solidFill>
          <a:ln w="3175" algn="ctr">
            <a:noFill/>
            <a:prstDash val="sysDot"/>
            <a:miter lim="800000"/>
            <a:headEnd/>
            <a:tailEnd/>
          </a:ln>
        </p:spPr>
        <p:txBody>
          <a:bodyPr wrap="none" anchor="ctr"/>
          <a:lstStyle/>
          <a:p>
            <a:pPr marL="342900" indent="-342900"/>
            <a:endParaRPr lang="es-PE"/>
          </a:p>
        </p:txBody>
      </p:sp>
      <p:pic>
        <p:nvPicPr>
          <p:cNvPr id="7179" name="Picture 7"/>
          <p:cNvPicPr>
            <a:picLocks noChangeAspect="1" noChangeArrowheads="1"/>
          </p:cNvPicPr>
          <p:nvPr/>
        </p:nvPicPr>
        <p:blipFill>
          <a:blip r:embed="rId5" cstate="print"/>
          <a:srcRect r="4404"/>
          <a:stretch>
            <a:fillRect/>
          </a:stretch>
        </p:blipFill>
        <p:spPr bwMode="auto">
          <a:xfrm>
            <a:off x="4868863" y="5935663"/>
            <a:ext cx="4275137" cy="922337"/>
          </a:xfrm>
          <a:prstGeom prst="rect">
            <a:avLst/>
          </a:prstGeom>
          <a:noFill/>
          <a:ln w="9525">
            <a:noFill/>
            <a:miter lim="800000"/>
            <a:headEnd/>
            <a:tailEnd/>
          </a:ln>
        </p:spPr>
      </p:pic>
      <p:pic>
        <p:nvPicPr>
          <p:cNvPr id="7180" name="Picture 12"/>
          <p:cNvPicPr>
            <a:picLocks noChangeAspect="1" noChangeArrowheads="1"/>
          </p:cNvPicPr>
          <p:nvPr/>
        </p:nvPicPr>
        <p:blipFill>
          <a:blip r:embed="rId6" cstate="print"/>
          <a:srcRect/>
          <a:stretch>
            <a:fillRect/>
          </a:stretch>
        </p:blipFill>
        <p:spPr bwMode="auto">
          <a:xfrm>
            <a:off x="5903913" y="3429000"/>
            <a:ext cx="3240087" cy="711200"/>
          </a:xfrm>
          <a:prstGeom prst="rect">
            <a:avLst/>
          </a:prstGeom>
          <a:noFill/>
          <a:ln w="3175" algn="ctr">
            <a:noFill/>
            <a:prstDash val="sysDot"/>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fld id="{1D0B5E89-A795-4187-ADA8-8484B919371D}" type="slidenum">
              <a:rPr lang="es-ES"/>
              <a:pPr/>
              <a:t>2</a:t>
            </a:fld>
            <a:endParaRPr lang="es-ES"/>
          </a:p>
        </p:txBody>
      </p:sp>
      <p:sp>
        <p:nvSpPr>
          <p:cNvPr id="36866" name="Rectangle 2"/>
          <p:cNvSpPr>
            <a:spLocks noGrp="1" noChangeArrowheads="1"/>
          </p:cNvSpPr>
          <p:nvPr>
            <p:ph type="title"/>
          </p:nvPr>
        </p:nvSpPr>
        <p:spPr>
          <a:xfrm>
            <a:off x="179388" y="620688"/>
            <a:ext cx="5616575" cy="431800"/>
          </a:xfrm>
        </p:spPr>
        <p:txBody>
          <a:bodyPr/>
          <a:lstStyle/>
          <a:p>
            <a:r>
              <a:rPr lang="es-ES" sz="1800" dirty="0"/>
              <a:t>LEY DEL SISTEMA PORTUARIO NACIONAL</a:t>
            </a:r>
          </a:p>
        </p:txBody>
      </p:sp>
      <p:sp>
        <p:nvSpPr>
          <p:cNvPr id="36867" name="Rectangle 3"/>
          <p:cNvSpPr>
            <a:spLocks noGrp="1" noChangeArrowheads="1"/>
          </p:cNvSpPr>
          <p:nvPr>
            <p:ph type="body" idx="1"/>
          </p:nvPr>
        </p:nvSpPr>
        <p:spPr>
          <a:xfrm>
            <a:off x="323850" y="1557338"/>
            <a:ext cx="8280400" cy="4679950"/>
          </a:xfrm>
        </p:spPr>
        <p:txBody>
          <a:bodyPr/>
          <a:lstStyle/>
          <a:p>
            <a:pPr algn="just">
              <a:lnSpc>
                <a:spcPct val="90000"/>
              </a:lnSpc>
              <a:buFontTx/>
              <a:buNone/>
            </a:pPr>
            <a:r>
              <a:rPr lang="es-MX"/>
              <a:t>	La Ley No. 27943, Ley del Sistema Portuario Nacional y su Reglamento, Decreto Supremo No. 003-2004-MTC, son las normas que regulan las actividades y servicios en los terminales, infraestructura e instalaciones ubicados en los puertos públicos y privados que conforman el Sistema Portuario Nacional. </a:t>
            </a:r>
          </a:p>
          <a:p>
            <a:pPr algn="just">
              <a:lnSpc>
                <a:spcPct val="90000"/>
              </a:lnSpc>
              <a:buFontTx/>
              <a:buNone/>
            </a:pPr>
            <a:endParaRPr lang="es-MX"/>
          </a:p>
          <a:p>
            <a:pPr algn="just">
              <a:lnSpc>
                <a:spcPct val="90000"/>
              </a:lnSpc>
              <a:buFontTx/>
              <a:buNone/>
            </a:pPr>
            <a:r>
              <a:rPr lang="es-MX"/>
              <a:t>	Sus objetivos son:</a:t>
            </a:r>
          </a:p>
          <a:p>
            <a:pPr algn="just">
              <a:lnSpc>
                <a:spcPct val="90000"/>
              </a:lnSpc>
              <a:buFontTx/>
              <a:buNone/>
            </a:pPr>
            <a:endParaRPr lang="es-MX" sz="1200"/>
          </a:p>
          <a:p>
            <a:pPr lvl="1" algn="just">
              <a:lnSpc>
                <a:spcPct val="90000"/>
              </a:lnSpc>
            </a:pPr>
            <a:r>
              <a:rPr lang="es-MX"/>
              <a:t>Promover el desarrollo y competitividad de los puertos.</a:t>
            </a:r>
          </a:p>
          <a:p>
            <a:pPr lvl="1" algn="just">
              <a:lnSpc>
                <a:spcPct val="90000"/>
              </a:lnSpc>
              <a:buFontTx/>
              <a:buNone/>
            </a:pPr>
            <a:endParaRPr lang="es-MX" sz="900"/>
          </a:p>
          <a:p>
            <a:pPr lvl="1" algn="just">
              <a:lnSpc>
                <a:spcPct val="90000"/>
              </a:lnSpc>
            </a:pPr>
            <a:r>
              <a:rPr lang="es-MX"/>
              <a:t>Facilitar el transporte multimodal.</a:t>
            </a:r>
          </a:p>
          <a:p>
            <a:pPr lvl="1" algn="just">
              <a:lnSpc>
                <a:spcPct val="90000"/>
              </a:lnSpc>
            </a:pPr>
            <a:endParaRPr lang="es-MX" sz="900"/>
          </a:p>
          <a:p>
            <a:pPr lvl="1" algn="just">
              <a:lnSpc>
                <a:spcPct val="90000"/>
              </a:lnSpc>
            </a:pPr>
            <a:r>
              <a:rPr lang="es-MX"/>
              <a:t>La modernización de las infraestructuras portuarias.</a:t>
            </a:r>
          </a:p>
          <a:p>
            <a:pPr lvl="1" algn="just">
              <a:lnSpc>
                <a:spcPct val="90000"/>
              </a:lnSpc>
            </a:pPr>
            <a:endParaRPr lang="es-MX" sz="900"/>
          </a:p>
          <a:p>
            <a:pPr lvl="1" algn="just">
              <a:lnSpc>
                <a:spcPct val="90000"/>
              </a:lnSpc>
            </a:pPr>
            <a:r>
              <a:rPr lang="es-MX"/>
              <a:t>El desarrollo de las cadenas logísticas en las que participan los puertos.</a:t>
            </a:r>
          </a:p>
          <a:p>
            <a:pPr algn="just">
              <a:lnSpc>
                <a:spcPct val="90000"/>
              </a:lnSpc>
              <a:buFontTx/>
              <a:buNone/>
            </a:pPr>
            <a:endParaRPr lang="es-MX"/>
          </a:p>
          <a:p>
            <a:pPr algn="just">
              <a:lnSpc>
                <a:spcPct val="90000"/>
              </a:lnSpc>
              <a:buFontTx/>
              <a:buNone/>
            </a:pPr>
            <a:r>
              <a:rPr lang="es-MX"/>
              <a:t>	</a:t>
            </a: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fld id="{0849A350-17DF-48FB-AB29-6F44E21C06DA}" type="slidenum">
              <a:rPr lang="es-ES"/>
              <a:pPr/>
              <a:t>3</a:t>
            </a:fld>
            <a:endParaRPr lang="es-ES"/>
          </a:p>
        </p:txBody>
      </p:sp>
      <p:sp>
        <p:nvSpPr>
          <p:cNvPr id="65539" name="Rectangle 3"/>
          <p:cNvSpPr>
            <a:spLocks noGrp="1" noChangeArrowheads="1"/>
          </p:cNvSpPr>
          <p:nvPr>
            <p:ph type="body" idx="1"/>
          </p:nvPr>
        </p:nvSpPr>
        <p:spPr>
          <a:xfrm>
            <a:off x="323850" y="1484313"/>
            <a:ext cx="8229600" cy="5111750"/>
          </a:xfrm>
        </p:spPr>
        <p:txBody>
          <a:bodyPr/>
          <a:lstStyle/>
          <a:p>
            <a:pPr algn="just">
              <a:buFontTx/>
              <a:buNone/>
            </a:pPr>
            <a:r>
              <a:rPr lang="es-MX"/>
              <a:t>	La ley es aplicable a las actividades y servicios portuarios realizados dentro de las zonas portuarias que se encuentren en las zonas del litoral del territorio nacional y aguas jurisdiccionales de la costa o riberas fluviales y lacustres.</a:t>
            </a:r>
          </a:p>
          <a:p>
            <a:pPr algn="just">
              <a:buFontTx/>
              <a:buNone/>
            </a:pPr>
            <a:endParaRPr lang="es-MX"/>
          </a:p>
          <a:p>
            <a:pPr algn="just">
              <a:buFontTx/>
              <a:buNone/>
            </a:pPr>
            <a:r>
              <a:rPr lang="es-MX"/>
              <a:t>	No están comprendidos en el ámbito de aplicación de la Ley:</a:t>
            </a:r>
          </a:p>
          <a:p>
            <a:pPr algn="just">
              <a:buFontTx/>
              <a:buNone/>
            </a:pPr>
            <a:endParaRPr lang="es-MX"/>
          </a:p>
          <a:p>
            <a:pPr lvl="1" algn="just"/>
            <a:r>
              <a:rPr lang="es-MX"/>
              <a:t>Las marinas, fondeaderos, zonas de alije, los muelles y embarcaderos dedicados a brindar facilidades a embarcaciones recreativas y/o deportivas pertenecientes a los clubes náuticos, asociaciones privadas y personas naturales.</a:t>
            </a:r>
          </a:p>
          <a:p>
            <a:pPr lvl="1" algn="just">
              <a:buFontTx/>
              <a:buNone/>
            </a:pPr>
            <a:endParaRPr lang="es-MX"/>
          </a:p>
          <a:p>
            <a:pPr lvl="1" algn="just"/>
            <a:r>
              <a:rPr lang="es-MX"/>
              <a:t>Los muelles, embarcaderos, atracaderos e instalaciones privadas en la que no se realizan actividad portuaria ni muelles pesqueros pertenecientes a empresas pesqueras.</a:t>
            </a:r>
          </a:p>
        </p:txBody>
      </p:sp>
      <p:sp>
        <p:nvSpPr>
          <p:cNvPr id="65540" name="Rectangle 4"/>
          <p:cNvSpPr>
            <a:spLocks noGrp="1" noChangeArrowheads="1"/>
          </p:cNvSpPr>
          <p:nvPr>
            <p:ph type="title"/>
          </p:nvPr>
        </p:nvSpPr>
        <p:spPr>
          <a:xfrm>
            <a:off x="179388" y="116632"/>
            <a:ext cx="5689600" cy="431800"/>
          </a:xfrm>
          <a:noFill/>
          <a:ln/>
        </p:spPr>
        <p:txBody>
          <a:bodyPr/>
          <a:lstStyle/>
          <a:p>
            <a:r>
              <a:rPr lang="es-ES" sz="1800" dirty="0"/>
              <a:t>LEY DEL SISTEMA PORTUARIO NACIONAL</a:t>
            </a:r>
          </a:p>
        </p:txBody>
      </p:sp>
      <p:sp>
        <p:nvSpPr>
          <p:cNvPr id="65541" name="Rectangle 5"/>
          <p:cNvSpPr>
            <a:spLocks noChangeArrowheads="1"/>
          </p:cNvSpPr>
          <p:nvPr/>
        </p:nvSpPr>
        <p:spPr bwMode="auto">
          <a:xfrm>
            <a:off x="179388" y="620713"/>
            <a:ext cx="5689600" cy="431800"/>
          </a:xfrm>
          <a:prstGeom prst="rect">
            <a:avLst/>
          </a:prstGeom>
          <a:noFill/>
          <a:ln w="9525">
            <a:noFill/>
            <a:miter lim="800000"/>
            <a:headEnd/>
            <a:tailEnd/>
          </a:ln>
          <a:effectLst/>
        </p:spPr>
        <p:txBody>
          <a:bodyPr anchor="ctr"/>
          <a:lstStyle/>
          <a:p>
            <a:pPr algn="l">
              <a:spcBef>
                <a:spcPct val="0"/>
              </a:spcBef>
            </a:pPr>
            <a:r>
              <a:rPr lang="es-ES" b="1"/>
              <a:t>Ámbito de Aplicación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fld id="{64F1AC18-9F61-40E6-9F4C-9AE993AFDDEC}" type="slidenum">
              <a:rPr lang="es-ES"/>
              <a:pPr/>
              <a:t>4</a:t>
            </a:fld>
            <a:endParaRPr lang="es-ES"/>
          </a:p>
        </p:txBody>
      </p:sp>
      <p:sp>
        <p:nvSpPr>
          <p:cNvPr id="96258" name="Rectangle 2"/>
          <p:cNvSpPr>
            <a:spLocks noGrp="1" noChangeArrowheads="1"/>
          </p:cNvSpPr>
          <p:nvPr>
            <p:ph type="body" idx="1"/>
          </p:nvPr>
        </p:nvSpPr>
        <p:spPr>
          <a:xfrm>
            <a:off x="323850" y="1484313"/>
            <a:ext cx="8229600" cy="5111750"/>
          </a:xfrm>
        </p:spPr>
        <p:txBody>
          <a:bodyPr/>
          <a:lstStyle/>
          <a:p>
            <a:pPr algn="just">
              <a:buFontTx/>
              <a:buNone/>
            </a:pPr>
            <a:r>
              <a:rPr lang="es-MX"/>
              <a:t>	“</a:t>
            </a:r>
            <a:r>
              <a:rPr lang="es-PE" i="1"/>
              <a:t>PUERTO: Localidad geográfica y unidad económica de una localidad donde se ubican los terminales, infraestructuras e instalaciones, terrestres y acuáticos, naturales o artificiales, acondicionados para el desarrollo de actividades portuarias</a:t>
            </a:r>
            <a:r>
              <a:rPr lang="es-PE"/>
              <a:t>”.(Ley del Sistema Portuario Nacional)</a:t>
            </a:r>
          </a:p>
          <a:p>
            <a:pPr algn="just">
              <a:buFontTx/>
              <a:buNone/>
            </a:pPr>
            <a:endParaRPr lang="es-PE"/>
          </a:p>
          <a:p>
            <a:pPr>
              <a:buFontTx/>
              <a:buNone/>
            </a:pPr>
            <a:r>
              <a:rPr lang="es-ES"/>
              <a:t>	</a:t>
            </a:r>
          </a:p>
          <a:p>
            <a:pPr algn="just">
              <a:buFontTx/>
              <a:buNone/>
            </a:pPr>
            <a:r>
              <a:rPr lang="es-ES"/>
              <a:t>	Son unidades económicas y de prestación de servicios de una notable trascendencia que se configuran como lugares de intercambio entre dos modos de transporte, el marítimo y el terrestre. </a:t>
            </a:r>
          </a:p>
        </p:txBody>
      </p:sp>
      <p:sp>
        <p:nvSpPr>
          <p:cNvPr id="96259" name="Rectangle 3"/>
          <p:cNvSpPr>
            <a:spLocks noGrp="1" noChangeArrowheads="1"/>
          </p:cNvSpPr>
          <p:nvPr>
            <p:ph type="title"/>
          </p:nvPr>
        </p:nvSpPr>
        <p:spPr>
          <a:xfrm>
            <a:off x="179388" y="116632"/>
            <a:ext cx="5689600" cy="431800"/>
          </a:xfrm>
          <a:noFill/>
          <a:ln/>
        </p:spPr>
        <p:txBody>
          <a:bodyPr/>
          <a:lstStyle/>
          <a:p>
            <a:r>
              <a:rPr lang="es-ES" sz="1800" dirty="0"/>
              <a:t>LEY DEL SISTEMA PORTUARIO NACIONAL</a:t>
            </a:r>
          </a:p>
        </p:txBody>
      </p:sp>
      <p:sp>
        <p:nvSpPr>
          <p:cNvPr id="96260" name="Rectangle 4"/>
          <p:cNvSpPr>
            <a:spLocks noChangeArrowheads="1"/>
          </p:cNvSpPr>
          <p:nvPr/>
        </p:nvSpPr>
        <p:spPr bwMode="auto">
          <a:xfrm>
            <a:off x="179388" y="620713"/>
            <a:ext cx="5689600" cy="431800"/>
          </a:xfrm>
          <a:prstGeom prst="rect">
            <a:avLst/>
          </a:prstGeom>
          <a:noFill/>
          <a:ln w="9525">
            <a:noFill/>
            <a:miter lim="800000"/>
            <a:headEnd/>
            <a:tailEnd/>
          </a:ln>
          <a:effectLst/>
        </p:spPr>
        <p:txBody>
          <a:bodyPr anchor="ctr"/>
          <a:lstStyle/>
          <a:p>
            <a:pPr algn="l">
              <a:spcBef>
                <a:spcPct val="0"/>
              </a:spcBef>
            </a:pPr>
            <a:r>
              <a:rPr lang="es-ES" b="1"/>
              <a:t>Concepto de Puerto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647C65D4-69D8-43CC-B35B-BEF187550EF4}" type="slidenum">
              <a:rPr lang="es-ES"/>
              <a:pPr/>
              <a:t>5</a:t>
            </a:fld>
            <a:endParaRPr lang="es-ES"/>
          </a:p>
        </p:txBody>
      </p:sp>
      <p:sp>
        <p:nvSpPr>
          <p:cNvPr id="67586" name="Rectangle 2"/>
          <p:cNvSpPr>
            <a:spLocks noGrp="1" noChangeArrowheads="1"/>
          </p:cNvSpPr>
          <p:nvPr>
            <p:ph type="title"/>
          </p:nvPr>
        </p:nvSpPr>
        <p:spPr>
          <a:xfrm>
            <a:off x="250825" y="116632"/>
            <a:ext cx="5338763" cy="431800"/>
          </a:xfrm>
        </p:spPr>
        <p:txBody>
          <a:bodyPr/>
          <a:lstStyle/>
          <a:p>
            <a:r>
              <a:rPr lang="es-ES" sz="1900" dirty="0"/>
              <a:t>CLASIFICACIÓN DE PUERTOS</a:t>
            </a:r>
          </a:p>
        </p:txBody>
      </p:sp>
      <p:sp>
        <p:nvSpPr>
          <p:cNvPr id="67587" name="Rectangle 3"/>
          <p:cNvSpPr>
            <a:spLocks noGrp="1" noChangeArrowheads="1"/>
          </p:cNvSpPr>
          <p:nvPr>
            <p:ph type="body" idx="1"/>
          </p:nvPr>
        </p:nvSpPr>
        <p:spPr>
          <a:xfrm>
            <a:off x="395288" y="1268413"/>
            <a:ext cx="8208962" cy="5184775"/>
          </a:xfrm>
        </p:spPr>
        <p:txBody>
          <a:bodyPr/>
          <a:lstStyle/>
          <a:p>
            <a:pPr>
              <a:lnSpc>
                <a:spcPct val="80000"/>
              </a:lnSpc>
              <a:buFontTx/>
              <a:buAutoNum type="alphaLcParenR"/>
            </a:pPr>
            <a:endParaRPr lang="es-ES" sz="1400" b="1"/>
          </a:p>
          <a:p>
            <a:pPr>
              <a:lnSpc>
                <a:spcPct val="80000"/>
              </a:lnSpc>
              <a:buFontTx/>
              <a:buNone/>
            </a:pPr>
            <a:r>
              <a:rPr lang="es-ES" b="1" u="sng"/>
              <a:t>PUERTOS PÚBLICOS:</a:t>
            </a:r>
            <a:r>
              <a:rPr lang="es-ES" sz="1400"/>
              <a:t> </a:t>
            </a:r>
          </a:p>
          <a:p>
            <a:pPr>
              <a:lnSpc>
                <a:spcPct val="80000"/>
              </a:lnSpc>
              <a:buFontTx/>
              <a:buNone/>
            </a:pPr>
            <a:r>
              <a:rPr lang="es-MX" sz="1400"/>
              <a:t>	</a:t>
            </a:r>
          </a:p>
          <a:p>
            <a:pPr marL="800100" lvl="1" indent="-342900" algn="just">
              <a:lnSpc>
                <a:spcPct val="80000"/>
              </a:lnSpc>
              <a:buFont typeface="Wingdings" pitchFamily="2" charset="2"/>
              <a:buChar char="Ø"/>
            </a:pPr>
            <a:r>
              <a:rPr lang="es-MX"/>
              <a:t>Cuando la infraestructura portuaria es de propiedad del Estado. </a:t>
            </a:r>
          </a:p>
          <a:p>
            <a:pPr algn="just">
              <a:lnSpc>
                <a:spcPct val="80000"/>
              </a:lnSpc>
              <a:buFont typeface="Wingdings" pitchFamily="2" charset="2"/>
              <a:buNone/>
            </a:pPr>
            <a:endParaRPr lang="es-MX"/>
          </a:p>
          <a:p>
            <a:pPr marL="800100" lvl="1" indent="-342900" algn="just">
              <a:lnSpc>
                <a:spcPct val="80000"/>
              </a:lnSpc>
              <a:buFont typeface="Wingdings" pitchFamily="2" charset="2"/>
              <a:buChar char="Ø"/>
            </a:pPr>
            <a:r>
              <a:rPr lang="es-MX"/>
              <a:t>Son puertos de uso público o general, en los que existe la obligación de ponerlos a disposición de cualquier persona que lo solicite. </a:t>
            </a:r>
          </a:p>
          <a:p>
            <a:pPr algn="just">
              <a:lnSpc>
                <a:spcPct val="80000"/>
              </a:lnSpc>
              <a:buFont typeface="Wingdings" pitchFamily="2" charset="2"/>
              <a:buChar char="Ø"/>
            </a:pPr>
            <a:endParaRPr lang="es-MX"/>
          </a:p>
          <a:p>
            <a:pPr marL="800100" lvl="1" indent="-342900" algn="just">
              <a:lnSpc>
                <a:spcPct val="80000"/>
              </a:lnSpc>
              <a:buFont typeface="Wingdings" pitchFamily="2" charset="2"/>
              <a:buChar char="Ø"/>
            </a:pPr>
            <a:r>
              <a:rPr lang="es-MX"/>
              <a:t>El Estado como titular, puede administrar directamente la infraestructura portuaria u otorgar la administración temporalmente a inversionistas privados.</a:t>
            </a:r>
          </a:p>
          <a:p>
            <a:pPr algn="just">
              <a:lnSpc>
                <a:spcPct val="80000"/>
              </a:lnSpc>
              <a:buFont typeface="Wingdings" pitchFamily="2" charset="2"/>
              <a:buNone/>
            </a:pPr>
            <a:endParaRPr lang="es-MX"/>
          </a:p>
          <a:p>
            <a:pPr marL="800100" lvl="1" indent="-342900" algn="just">
              <a:lnSpc>
                <a:spcPct val="80000"/>
              </a:lnSpc>
              <a:buFont typeface="Wingdings" pitchFamily="2" charset="2"/>
              <a:buChar char="Ø"/>
            </a:pPr>
            <a:r>
              <a:rPr lang="es-MX"/>
              <a:t>Se aplicará un </a:t>
            </a:r>
            <a:r>
              <a:rPr lang="es-MX">
                <a:effectLst>
                  <a:outerShdw blurRad="38100" dist="38100" dir="2700000" algn="tl">
                    <a:srgbClr val="C0C0C0"/>
                  </a:outerShdw>
                </a:effectLst>
              </a:rPr>
              <a:t>régimen de regulación tarifaria por parte de OSITRAN cuando no exista competencia</a:t>
            </a:r>
            <a:r>
              <a:rPr lang="es-MX"/>
              <a:t> con otros puertos en la zona de influencia, si esta existe, no serán regulados y el precio será fijado libremente. La existencia de competencia o no será determinada por el Indecopi, a solicitud del organismo regulador.</a:t>
            </a:r>
          </a:p>
          <a:p>
            <a:pPr algn="just">
              <a:lnSpc>
                <a:spcPct val="80000"/>
              </a:lnSpc>
              <a:buFontTx/>
              <a:buNone/>
            </a:pPr>
            <a:endParaRPr lang="es-MX"/>
          </a:p>
        </p:txBody>
      </p:sp>
      <p:sp>
        <p:nvSpPr>
          <p:cNvPr id="67588" name="Text Box 4"/>
          <p:cNvSpPr txBox="1">
            <a:spLocks noChangeArrowheads="1"/>
          </p:cNvSpPr>
          <p:nvPr/>
        </p:nvSpPr>
        <p:spPr bwMode="auto">
          <a:xfrm>
            <a:off x="231775" y="779463"/>
            <a:ext cx="3835400" cy="366712"/>
          </a:xfrm>
          <a:prstGeom prst="rect">
            <a:avLst/>
          </a:prstGeom>
          <a:noFill/>
          <a:ln w="3175" algn="ctr">
            <a:noFill/>
            <a:prstDash val="sysDot"/>
            <a:miter lim="800000"/>
            <a:headEnd/>
            <a:tailEnd/>
          </a:ln>
          <a:effectLst/>
        </p:spPr>
        <p:txBody>
          <a:bodyPr>
            <a:spAutoFit/>
          </a:bodyPr>
          <a:lstStyle/>
          <a:p>
            <a:pPr marL="342900" indent="-342900"/>
            <a:endParaRPr lang="en-US"/>
          </a:p>
        </p:txBody>
      </p:sp>
      <p:sp>
        <p:nvSpPr>
          <p:cNvPr id="67589" name="Text Box 5"/>
          <p:cNvSpPr txBox="1">
            <a:spLocks noChangeArrowheads="1"/>
          </p:cNvSpPr>
          <p:nvPr/>
        </p:nvSpPr>
        <p:spPr bwMode="auto">
          <a:xfrm>
            <a:off x="179388" y="692150"/>
            <a:ext cx="4679950" cy="366713"/>
          </a:xfrm>
          <a:prstGeom prst="rect">
            <a:avLst/>
          </a:prstGeom>
          <a:noFill/>
          <a:ln w="3175" algn="ctr">
            <a:noFill/>
            <a:prstDash val="sysDot"/>
            <a:miter lim="800000"/>
            <a:headEnd/>
            <a:tailEnd/>
          </a:ln>
          <a:effectLst/>
        </p:spPr>
        <p:txBody>
          <a:bodyPr>
            <a:spAutoFit/>
          </a:bodyPr>
          <a:lstStyle/>
          <a:p>
            <a:pPr marL="342900" indent="-342900">
              <a:spcBef>
                <a:spcPct val="50000"/>
              </a:spcBef>
            </a:pPr>
            <a:r>
              <a:rPr lang="es-ES"/>
              <a:t>Dependiendo de la titularidad y el uso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3BF3E8F2-493D-49C7-A49A-70A05B972A25}" type="slidenum">
              <a:rPr lang="es-ES"/>
              <a:pPr/>
              <a:t>6</a:t>
            </a:fld>
            <a:endParaRPr lang="es-ES"/>
          </a:p>
        </p:txBody>
      </p:sp>
      <p:sp>
        <p:nvSpPr>
          <p:cNvPr id="70660" name="Text Box 4"/>
          <p:cNvSpPr txBox="1">
            <a:spLocks noChangeArrowheads="1"/>
          </p:cNvSpPr>
          <p:nvPr/>
        </p:nvSpPr>
        <p:spPr bwMode="auto">
          <a:xfrm>
            <a:off x="231775" y="779463"/>
            <a:ext cx="3835400" cy="366712"/>
          </a:xfrm>
          <a:prstGeom prst="rect">
            <a:avLst/>
          </a:prstGeom>
          <a:noFill/>
          <a:ln w="3175" algn="ctr">
            <a:noFill/>
            <a:prstDash val="sysDot"/>
            <a:miter lim="800000"/>
            <a:headEnd/>
            <a:tailEnd/>
          </a:ln>
          <a:effectLst/>
        </p:spPr>
        <p:txBody>
          <a:bodyPr>
            <a:spAutoFit/>
          </a:bodyPr>
          <a:lstStyle/>
          <a:p>
            <a:pPr marL="342900" indent="-342900"/>
            <a:endParaRPr lang="en-US"/>
          </a:p>
        </p:txBody>
      </p:sp>
      <p:sp>
        <p:nvSpPr>
          <p:cNvPr id="70662" name="Rectangle 6"/>
          <p:cNvSpPr>
            <a:spLocks noGrp="1" noChangeArrowheads="1"/>
          </p:cNvSpPr>
          <p:nvPr>
            <p:ph type="body" idx="1"/>
          </p:nvPr>
        </p:nvSpPr>
        <p:spPr/>
        <p:txBody>
          <a:bodyPr/>
          <a:lstStyle/>
          <a:p>
            <a:pPr>
              <a:buFontTx/>
              <a:buNone/>
            </a:pPr>
            <a:r>
              <a:rPr lang="es-MX" sz="2000" b="1" u="sng"/>
              <a:t>PUERTOS PRIVADOS</a:t>
            </a:r>
            <a:r>
              <a:rPr lang="es-MX" sz="2000" b="1"/>
              <a:t>: </a:t>
            </a:r>
          </a:p>
          <a:p>
            <a:pPr>
              <a:buFontTx/>
              <a:buNone/>
            </a:pPr>
            <a:endParaRPr lang="es-MX" sz="2000"/>
          </a:p>
          <a:p>
            <a:pPr>
              <a:buFontTx/>
              <a:buNone/>
            </a:pPr>
            <a:r>
              <a:rPr lang="es-MX"/>
              <a:t>	Cuando la infraestructura de los puertos es de titularidad privada, el titular decidirá el uso al que serán destinadas sus instalaciones, por lo que este tipo de puerto podrá ser de uso público o privado.</a:t>
            </a:r>
          </a:p>
          <a:p>
            <a:pPr>
              <a:buFontTx/>
              <a:buNone/>
            </a:pPr>
            <a:endParaRPr lang="es-MX"/>
          </a:p>
          <a:p>
            <a:pPr>
              <a:buFont typeface="Wingdings" pitchFamily="2" charset="2"/>
              <a:buChar char="Ø"/>
            </a:pPr>
            <a:r>
              <a:rPr lang="es-MX" sz="2000" b="1" u="sng"/>
              <a:t>Puertos Privados de Uso Público o General</a:t>
            </a:r>
            <a:r>
              <a:rPr lang="es-MX" sz="2000" b="1"/>
              <a:t>:</a:t>
            </a:r>
          </a:p>
          <a:p>
            <a:pPr>
              <a:buFontTx/>
              <a:buNone/>
            </a:pPr>
            <a:endParaRPr lang="es-MX" sz="2000" b="1"/>
          </a:p>
          <a:p>
            <a:pPr algn="just">
              <a:buFontTx/>
              <a:buNone/>
            </a:pPr>
            <a:r>
              <a:rPr lang="es-MX" b="1"/>
              <a:t>		</a:t>
            </a:r>
            <a:r>
              <a:rPr lang="es-MX"/>
              <a:t>Se entiende que es un puerto abierto al público, que no 	puede discriminar a sus clientes. </a:t>
            </a:r>
          </a:p>
          <a:p>
            <a:pPr algn="just">
              <a:buFontTx/>
              <a:buNone/>
            </a:pPr>
            <a:endParaRPr lang="es-MX"/>
          </a:p>
          <a:p>
            <a:pPr algn="just">
              <a:buFontTx/>
              <a:buNone/>
            </a:pPr>
            <a:r>
              <a:rPr lang="es-MX"/>
              <a:t>		Está sujeto a las obligaciones que se derivan del 	Reglamento de Acceso a Infraestructura de Uso Público, que 	supone la posibilidad que terceros soliciten acceso para la 	prestación de servicios esenciales que requieren del puerto o 	alguno de sus componentes calificados.</a:t>
            </a:r>
            <a:endParaRPr lang="es-ES"/>
          </a:p>
        </p:txBody>
      </p:sp>
      <p:sp>
        <p:nvSpPr>
          <p:cNvPr id="70664" name="Rectangle 8"/>
          <p:cNvSpPr>
            <a:spLocks noGrp="1" noChangeArrowheads="1"/>
          </p:cNvSpPr>
          <p:nvPr>
            <p:ph type="title"/>
          </p:nvPr>
        </p:nvSpPr>
        <p:spPr>
          <a:xfrm>
            <a:off x="251520" y="116632"/>
            <a:ext cx="5338763" cy="431800"/>
          </a:xfrm>
          <a:noFill/>
          <a:ln/>
        </p:spPr>
        <p:txBody>
          <a:bodyPr/>
          <a:lstStyle/>
          <a:p>
            <a:r>
              <a:rPr lang="es-ES" sz="1900" dirty="0"/>
              <a:t>CLASIFICACIÓN DE PUERTOS</a:t>
            </a:r>
          </a:p>
        </p:txBody>
      </p:sp>
      <p:sp>
        <p:nvSpPr>
          <p:cNvPr id="70665" name="Text Box 9"/>
          <p:cNvSpPr txBox="1">
            <a:spLocks noChangeArrowheads="1"/>
          </p:cNvSpPr>
          <p:nvPr/>
        </p:nvSpPr>
        <p:spPr bwMode="auto">
          <a:xfrm>
            <a:off x="179388" y="692150"/>
            <a:ext cx="4679950" cy="366713"/>
          </a:xfrm>
          <a:prstGeom prst="rect">
            <a:avLst/>
          </a:prstGeom>
          <a:noFill/>
          <a:ln w="3175" algn="ctr">
            <a:noFill/>
            <a:prstDash val="sysDot"/>
            <a:miter lim="800000"/>
            <a:headEnd/>
            <a:tailEnd/>
          </a:ln>
          <a:effectLst/>
        </p:spPr>
        <p:txBody>
          <a:bodyPr>
            <a:spAutoFit/>
          </a:bodyPr>
          <a:lstStyle/>
          <a:p>
            <a:pPr marL="342900" indent="-342900">
              <a:spcBef>
                <a:spcPct val="50000"/>
              </a:spcBef>
            </a:pPr>
            <a:r>
              <a:rPr lang="es-ES"/>
              <a:t>Dependiendo de la titularidad y el uso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0"/>
          </p:nvPr>
        </p:nvSpPr>
        <p:spPr/>
        <p:txBody>
          <a:bodyPr/>
          <a:lstStyle/>
          <a:p>
            <a:fld id="{854657FB-55D7-42E2-9798-9EEC6C21017C}" type="slidenum">
              <a:rPr lang="es-ES"/>
              <a:pPr/>
              <a:t>7</a:t>
            </a:fld>
            <a:endParaRPr lang="es-ES"/>
          </a:p>
        </p:txBody>
      </p:sp>
      <p:sp>
        <p:nvSpPr>
          <p:cNvPr id="73730" name="Text Box 2"/>
          <p:cNvSpPr txBox="1">
            <a:spLocks noChangeArrowheads="1"/>
          </p:cNvSpPr>
          <p:nvPr/>
        </p:nvSpPr>
        <p:spPr bwMode="auto">
          <a:xfrm>
            <a:off x="231775" y="779463"/>
            <a:ext cx="3835400" cy="366712"/>
          </a:xfrm>
          <a:prstGeom prst="rect">
            <a:avLst/>
          </a:prstGeom>
          <a:noFill/>
          <a:ln w="3175" algn="ctr">
            <a:noFill/>
            <a:prstDash val="sysDot"/>
            <a:miter lim="800000"/>
            <a:headEnd/>
            <a:tailEnd/>
          </a:ln>
          <a:effectLst/>
        </p:spPr>
        <p:txBody>
          <a:bodyPr>
            <a:spAutoFit/>
          </a:bodyPr>
          <a:lstStyle/>
          <a:p>
            <a:pPr marL="342900" indent="-342900"/>
            <a:endParaRPr lang="en-US"/>
          </a:p>
        </p:txBody>
      </p:sp>
      <p:sp>
        <p:nvSpPr>
          <p:cNvPr id="73731" name="Rectangle 3"/>
          <p:cNvSpPr>
            <a:spLocks noGrp="1" noChangeArrowheads="1"/>
          </p:cNvSpPr>
          <p:nvPr>
            <p:ph type="body" idx="1"/>
          </p:nvPr>
        </p:nvSpPr>
        <p:spPr>
          <a:xfrm>
            <a:off x="250825" y="1341438"/>
            <a:ext cx="8497888" cy="5111750"/>
          </a:xfrm>
        </p:spPr>
        <p:txBody>
          <a:bodyPr/>
          <a:lstStyle/>
          <a:p>
            <a:pPr algn="just">
              <a:lnSpc>
                <a:spcPct val="90000"/>
              </a:lnSpc>
              <a:buFont typeface="Wingdings" pitchFamily="2" charset="2"/>
              <a:buChar char="Ø"/>
            </a:pPr>
            <a:r>
              <a:rPr lang="es-MX" sz="2000" b="1" u="sng"/>
              <a:t>Puertos Privados de Uso Privado o Exclusivo</a:t>
            </a:r>
            <a:r>
              <a:rPr lang="es-MX" sz="2000"/>
              <a:t>: </a:t>
            </a:r>
          </a:p>
          <a:p>
            <a:pPr algn="just">
              <a:lnSpc>
                <a:spcPct val="90000"/>
              </a:lnSpc>
              <a:buFont typeface="Wingdings" pitchFamily="2" charset="2"/>
              <a:buNone/>
            </a:pPr>
            <a:r>
              <a:rPr lang="es-MX"/>
              <a:t>	</a:t>
            </a:r>
          </a:p>
          <a:p>
            <a:pPr algn="just">
              <a:lnSpc>
                <a:spcPct val="90000"/>
              </a:lnSpc>
              <a:buFont typeface="Wingdings" pitchFamily="2" charset="2"/>
              <a:buNone/>
            </a:pPr>
            <a:r>
              <a:rPr lang="es-MX"/>
              <a:t>	Estos puertos están destinados para satisfacer los propios requerimientos del titular. Incluye la carga destinada al titular del puerto y sus empresas vinculadas.</a:t>
            </a:r>
          </a:p>
          <a:p>
            <a:pPr algn="just">
              <a:lnSpc>
                <a:spcPct val="90000"/>
              </a:lnSpc>
              <a:buFont typeface="Wingdings" pitchFamily="2" charset="2"/>
              <a:buChar char="Ø"/>
            </a:pPr>
            <a:endParaRPr lang="es-MX"/>
          </a:p>
          <a:p>
            <a:pPr algn="just">
              <a:lnSpc>
                <a:spcPct val="90000"/>
              </a:lnSpc>
              <a:buFontTx/>
              <a:buNone/>
            </a:pPr>
            <a:r>
              <a:rPr lang="es-MX"/>
              <a:t>	</a:t>
            </a:r>
            <a:r>
              <a:rPr lang="es-MX" b="1"/>
              <a:t>Sus servicios no estarán sujetos a regímenes tarifarios o de acceso</a:t>
            </a:r>
            <a:r>
              <a:rPr lang="es-MX"/>
              <a:t>. </a:t>
            </a:r>
          </a:p>
          <a:p>
            <a:pPr algn="just">
              <a:lnSpc>
                <a:spcPct val="90000"/>
              </a:lnSpc>
              <a:buFontTx/>
              <a:buNone/>
            </a:pPr>
            <a:r>
              <a:rPr lang="es-MX"/>
              <a:t>	</a:t>
            </a:r>
          </a:p>
          <a:p>
            <a:pPr algn="just">
              <a:lnSpc>
                <a:spcPct val="90000"/>
              </a:lnSpc>
              <a:buFontTx/>
              <a:buNone/>
            </a:pPr>
            <a:r>
              <a:rPr lang="es-MX"/>
              <a:t>	Sin embargo, los titulares de estos puertos </a:t>
            </a:r>
            <a:r>
              <a:rPr lang="es-MX" b="1"/>
              <a:t>también podrán prestar servicios a terceros</a:t>
            </a:r>
            <a:r>
              <a:rPr lang="es-MX"/>
              <a:t>.</a:t>
            </a:r>
            <a:r>
              <a:rPr lang="es-MX" u="sng"/>
              <a:t> </a:t>
            </a:r>
            <a:r>
              <a:rPr lang="es-MX"/>
              <a:t>En estos casos  cuando el porcentaje de servicios portuarios prestado a terceros no vinculados supere el 75% del volumen anual de carga movilizada en las instalaciones portuarias, y además no se verifiquen condiciones de competencia en la zona de influencia comercial, le serán de aplicación las tarifas de los puertos de uso público de la “zona de influencia”. </a:t>
            </a:r>
          </a:p>
          <a:p>
            <a:pPr algn="just">
              <a:lnSpc>
                <a:spcPct val="90000"/>
              </a:lnSpc>
              <a:buFontTx/>
              <a:buNone/>
            </a:pPr>
            <a:endParaRPr lang="es-MX"/>
          </a:p>
          <a:p>
            <a:pPr algn="just">
              <a:lnSpc>
                <a:spcPct val="90000"/>
              </a:lnSpc>
              <a:buFontTx/>
              <a:buNone/>
            </a:pPr>
            <a:r>
              <a:rPr lang="es-MX"/>
              <a:t>	</a:t>
            </a:r>
            <a:endParaRPr lang="es-ES"/>
          </a:p>
        </p:txBody>
      </p:sp>
      <p:sp>
        <p:nvSpPr>
          <p:cNvPr id="73732" name="Rectangle 4"/>
          <p:cNvSpPr>
            <a:spLocks noGrp="1" noChangeArrowheads="1"/>
          </p:cNvSpPr>
          <p:nvPr>
            <p:ph type="title"/>
          </p:nvPr>
        </p:nvSpPr>
        <p:spPr>
          <a:xfrm>
            <a:off x="250825" y="116632"/>
            <a:ext cx="5338763" cy="431800"/>
          </a:xfrm>
          <a:noFill/>
          <a:ln/>
        </p:spPr>
        <p:txBody>
          <a:bodyPr/>
          <a:lstStyle/>
          <a:p>
            <a:r>
              <a:rPr lang="es-ES" sz="1900" dirty="0"/>
              <a:t>CLASIFICACIÓN DE PUERTOS</a:t>
            </a:r>
          </a:p>
        </p:txBody>
      </p:sp>
      <p:sp>
        <p:nvSpPr>
          <p:cNvPr id="73733" name="Text Box 5"/>
          <p:cNvSpPr txBox="1">
            <a:spLocks noChangeArrowheads="1"/>
          </p:cNvSpPr>
          <p:nvPr/>
        </p:nvSpPr>
        <p:spPr bwMode="auto">
          <a:xfrm>
            <a:off x="179388" y="692150"/>
            <a:ext cx="4679950" cy="366713"/>
          </a:xfrm>
          <a:prstGeom prst="rect">
            <a:avLst/>
          </a:prstGeom>
          <a:noFill/>
          <a:ln w="3175" algn="ctr">
            <a:noFill/>
            <a:prstDash val="sysDot"/>
            <a:miter lim="800000"/>
            <a:headEnd/>
            <a:tailEnd/>
          </a:ln>
          <a:effectLst/>
        </p:spPr>
        <p:txBody>
          <a:bodyPr>
            <a:spAutoFit/>
          </a:bodyPr>
          <a:lstStyle/>
          <a:p>
            <a:pPr marL="342900" indent="-342900">
              <a:spcBef>
                <a:spcPct val="50000"/>
              </a:spcBef>
            </a:pPr>
            <a:r>
              <a:rPr lang="es-ES"/>
              <a:t>Dependiendo de la titularidad y el uso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0"/>
          </p:nvPr>
        </p:nvSpPr>
        <p:spPr/>
        <p:txBody>
          <a:bodyPr/>
          <a:lstStyle/>
          <a:p>
            <a:fld id="{C0BBAF46-4AE2-4A75-BFBC-88F18921FA0E}" type="slidenum">
              <a:rPr lang="es-ES"/>
              <a:pPr/>
              <a:t>8</a:t>
            </a:fld>
            <a:endParaRPr lang="es-ES"/>
          </a:p>
        </p:txBody>
      </p:sp>
      <p:sp>
        <p:nvSpPr>
          <p:cNvPr id="74754" name="Text Box 2"/>
          <p:cNvSpPr txBox="1">
            <a:spLocks noChangeArrowheads="1"/>
          </p:cNvSpPr>
          <p:nvPr/>
        </p:nvSpPr>
        <p:spPr bwMode="auto">
          <a:xfrm>
            <a:off x="231775" y="779463"/>
            <a:ext cx="3835400" cy="366712"/>
          </a:xfrm>
          <a:prstGeom prst="rect">
            <a:avLst/>
          </a:prstGeom>
          <a:noFill/>
          <a:ln w="3175" algn="ctr">
            <a:noFill/>
            <a:prstDash val="sysDot"/>
            <a:miter lim="800000"/>
            <a:headEnd/>
            <a:tailEnd/>
          </a:ln>
          <a:effectLst/>
        </p:spPr>
        <p:txBody>
          <a:bodyPr>
            <a:spAutoFit/>
          </a:bodyPr>
          <a:lstStyle/>
          <a:p>
            <a:pPr marL="342900" indent="-342900"/>
            <a:endParaRPr lang="en-US"/>
          </a:p>
        </p:txBody>
      </p:sp>
      <p:sp>
        <p:nvSpPr>
          <p:cNvPr id="74755" name="Rectangle 3"/>
          <p:cNvSpPr>
            <a:spLocks noGrp="1" noChangeArrowheads="1"/>
          </p:cNvSpPr>
          <p:nvPr>
            <p:ph type="body" idx="1"/>
          </p:nvPr>
        </p:nvSpPr>
        <p:spPr>
          <a:xfrm>
            <a:off x="0" y="1341438"/>
            <a:ext cx="8229600" cy="5111750"/>
          </a:xfrm>
        </p:spPr>
        <p:txBody>
          <a:bodyPr/>
          <a:lstStyle/>
          <a:p>
            <a:pPr marL="914400" lvl="1" indent="-457200" algn="just">
              <a:lnSpc>
                <a:spcPct val="90000"/>
              </a:lnSpc>
              <a:buFont typeface="Wingdings" pitchFamily="2" charset="2"/>
              <a:buChar char="Ø"/>
            </a:pPr>
            <a:r>
              <a:rPr lang="es-MX" sz="1700" b="1" dirty="0"/>
              <a:t>Dependiendo la actividad que realizan:</a:t>
            </a:r>
            <a:r>
              <a:rPr lang="es-MX" sz="1700" dirty="0"/>
              <a:t> </a:t>
            </a:r>
            <a:r>
              <a:rPr lang="es-MX" sz="1600" dirty="0"/>
              <a:t>podrán ser:</a:t>
            </a:r>
          </a:p>
          <a:p>
            <a:pPr marL="914400" lvl="1" indent="-457200" algn="just">
              <a:lnSpc>
                <a:spcPct val="90000"/>
              </a:lnSpc>
              <a:buFontTx/>
              <a:buNone/>
            </a:pPr>
            <a:endParaRPr lang="es-MX" sz="1600" dirty="0"/>
          </a:p>
          <a:p>
            <a:pPr marL="1371600" lvl="2" indent="-457200" algn="just">
              <a:lnSpc>
                <a:spcPct val="90000"/>
              </a:lnSpc>
              <a:buFontTx/>
              <a:buAutoNum type="alphaLcParenR"/>
            </a:pPr>
            <a:r>
              <a:rPr lang="es-MX" sz="1700" dirty="0">
                <a:effectLst>
                  <a:outerShdw blurRad="38100" dist="38100" dir="2700000" algn="tl">
                    <a:srgbClr val="C0C0C0"/>
                  </a:outerShdw>
                </a:effectLst>
              </a:rPr>
              <a:t>Multipropósito:</a:t>
            </a:r>
            <a:r>
              <a:rPr lang="es-MX" sz="1700" dirty="0"/>
              <a:t>   pueden atender demandas diversas (contenedores, granel, entre otros)</a:t>
            </a:r>
          </a:p>
          <a:p>
            <a:pPr marL="1371600" lvl="2" indent="-457200" algn="just">
              <a:lnSpc>
                <a:spcPct val="90000"/>
              </a:lnSpc>
              <a:buFontTx/>
              <a:buAutoNum type="alphaLcParenR"/>
            </a:pPr>
            <a:r>
              <a:rPr lang="es-MX" sz="1700" dirty="0">
                <a:effectLst>
                  <a:outerShdw blurRad="38100" dist="38100" dir="2700000" algn="tl">
                    <a:srgbClr val="C0C0C0"/>
                  </a:outerShdw>
                </a:effectLst>
              </a:rPr>
              <a:t>Especializados: </a:t>
            </a:r>
            <a:r>
              <a:rPr lang="es-MX" sz="1700" dirty="0"/>
              <a:t>operan para un fin determinado. Por ejemplo: comerciales, turísticos, industriales, minero-industriales, pesqueros y marinas.</a:t>
            </a:r>
            <a:endParaRPr lang="es-MX" sz="1700" b="1" dirty="0"/>
          </a:p>
          <a:p>
            <a:pPr marL="457200" indent="-457200" algn="just">
              <a:lnSpc>
                <a:spcPct val="90000"/>
              </a:lnSpc>
              <a:buFontTx/>
              <a:buNone/>
            </a:pPr>
            <a:endParaRPr lang="es-MX" sz="1700" b="1" dirty="0"/>
          </a:p>
          <a:p>
            <a:pPr marL="914400" lvl="1" indent="-457200" algn="just">
              <a:lnSpc>
                <a:spcPct val="90000"/>
              </a:lnSpc>
              <a:buFont typeface="Wingdings" pitchFamily="2" charset="2"/>
              <a:buChar char="Ø"/>
            </a:pPr>
            <a:r>
              <a:rPr lang="es-MX" sz="1700" b="1" dirty="0"/>
              <a:t>Según su ubicación: </a:t>
            </a:r>
            <a:r>
              <a:rPr lang="es-MX" sz="1600" dirty="0"/>
              <a:t>podrán ser:</a:t>
            </a:r>
          </a:p>
          <a:p>
            <a:pPr marL="457200" indent="-457200" algn="just">
              <a:lnSpc>
                <a:spcPct val="90000"/>
              </a:lnSpc>
              <a:buFontTx/>
              <a:buNone/>
            </a:pPr>
            <a:r>
              <a:rPr lang="es-MX" sz="1700" dirty="0"/>
              <a:t>	</a:t>
            </a:r>
          </a:p>
          <a:p>
            <a:pPr marL="457200" indent="-457200" algn="just">
              <a:lnSpc>
                <a:spcPct val="90000"/>
              </a:lnSpc>
              <a:buFontTx/>
              <a:buNone/>
            </a:pPr>
            <a:r>
              <a:rPr lang="es-MX" sz="1700" dirty="0"/>
              <a:t>		</a:t>
            </a:r>
            <a:r>
              <a:rPr lang="es-MX" sz="1700" dirty="0">
                <a:effectLst>
                  <a:outerShdw blurRad="38100" dist="38100" dir="2700000" algn="tl">
                    <a:srgbClr val="C0C0C0"/>
                  </a:outerShdw>
                </a:effectLst>
              </a:rPr>
              <a:t>a)   Marítimos </a:t>
            </a:r>
          </a:p>
          <a:p>
            <a:pPr marL="457200" indent="-457200" algn="just">
              <a:lnSpc>
                <a:spcPct val="90000"/>
              </a:lnSpc>
              <a:buFontTx/>
              <a:buNone/>
            </a:pPr>
            <a:r>
              <a:rPr lang="es-MX" sz="1700" dirty="0">
                <a:effectLst>
                  <a:outerShdw blurRad="38100" dist="38100" dir="2700000" algn="tl">
                    <a:srgbClr val="C0C0C0"/>
                  </a:outerShdw>
                </a:effectLst>
              </a:rPr>
              <a:t>		b)   Fluviales</a:t>
            </a:r>
          </a:p>
          <a:p>
            <a:pPr marL="457200" indent="-457200" algn="just">
              <a:lnSpc>
                <a:spcPct val="90000"/>
              </a:lnSpc>
              <a:buFontTx/>
              <a:buNone/>
            </a:pPr>
            <a:r>
              <a:rPr lang="es-MX" sz="1700" dirty="0">
                <a:effectLst>
                  <a:outerShdw blurRad="38100" dist="38100" dir="2700000" algn="tl">
                    <a:srgbClr val="C0C0C0"/>
                  </a:outerShdw>
                </a:effectLst>
              </a:rPr>
              <a:t>		c)   Lacustres</a:t>
            </a:r>
            <a:endParaRPr lang="es-PE" sz="1700" b="1" dirty="0">
              <a:effectLst>
                <a:outerShdw blurRad="38100" dist="38100" dir="2700000" algn="tl">
                  <a:srgbClr val="C0C0C0"/>
                </a:outerShdw>
              </a:effectLst>
            </a:endParaRPr>
          </a:p>
          <a:p>
            <a:pPr marL="457200" indent="-457200" algn="just">
              <a:lnSpc>
                <a:spcPct val="90000"/>
              </a:lnSpc>
              <a:buFontTx/>
              <a:buNone/>
            </a:pPr>
            <a:endParaRPr lang="es-MX" sz="1700" dirty="0">
              <a:effectLst>
                <a:outerShdw blurRad="38100" dist="38100" dir="2700000" algn="tl">
                  <a:srgbClr val="C0C0C0"/>
                </a:outerShdw>
              </a:effectLst>
            </a:endParaRPr>
          </a:p>
          <a:p>
            <a:pPr marL="914400" lvl="1" indent="-457200" algn="just">
              <a:lnSpc>
                <a:spcPct val="90000"/>
              </a:lnSpc>
              <a:buFont typeface="Wingdings" pitchFamily="2" charset="2"/>
              <a:buChar char="Ø"/>
            </a:pPr>
            <a:r>
              <a:rPr lang="es-MX" sz="1700" b="1" dirty="0"/>
              <a:t>Por su ámbito:</a:t>
            </a:r>
            <a:r>
              <a:rPr lang="es-MX" sz="1700" dirty="0"/>
              <a:t> </a:t>
            </a:r>
          </a:p>
          <a:p>
            <a:pPr marL="457200" indent="-457200" algn="just">
              <a:lnSpc>
                <a:spcPct val="90000"/>
              </a:lnSpc>
              <a:buFontTx/>
              <a:buNone/>
            </a:pPr>
            <a:endParaRPr lang="es-MX" sz="1700" dirty="0"/>
          </a:p>
          <a:p>
            <a:pPr marL="1371600" lvl="2" indent="-457200" algn="just">
              <a:lnSpc>
                <a:spcPct val="90000"/>
              </a:lnSpc>
              <a:buFontTx/>
              <a:buAutoNum type="alphaLcParenR"/>
            </a:pPr>
            <a:r>
              <a:rPr lang="es-MX" sz="1700" dirty="0">
                <a:effectLst>
                  <a:outerShdw blurRad="38100" dist="38100" dir="2700000" algn="tl">
                    <a:srgbClr val="C0C0C0"/>
                  </a:outerShdw>
                </a:effectLst>
              </a:rPr>
              <a:t>Nacionales</a:t>
            </a:r>
            <a:r>
              <a:rPr lang="es-ES" sz="1700" dirty="0">
                <a:effectLst>
                  <a:outerShdw blurRad="38100" dist="38100" dir="2700000" algn="tl">
                    <a:srgbClr val="C0C0C0"/>
                  </a:outerShdw>
                </a:effectLst>
              </a:rPr>
              <a:t> </a:t>
            </a:r>
            <a:endParaRPr lang="es-MX" sz="1700" dirty="0">
              <a:effectLst>
                <a:outerShdw blurRad="38100" dist="38100" dir="2700000" algn="tl">
                  <a:srgbClr val="C0C0C0"/>
                </a:outerShdw>
              </a:effectLst>
            </a:endParaRPr>
          </a:p>
          <a:p>
            <a:pPr marL="1371600" lvl="2" indent="-457200" algn="just">
              <a:lnSpc>
                <a:spcPct val="90000"/>
              </a:lnSpc>
              <a:buFontTx/>
              <a:buAutoNum type="alphaLcParenR"/>
            </a:pPr>
            <a:r>
              <a:rPr lang="es-MX" sz="1700" dirty="0">
                <a:effectLst>
                  <a:outerShdw blurRad="38100" dist="38100" dir="2700000" algn="tl">
                    <a:srgbClr val="C0C0C0"/>
                  </a:outerShdw>
                </a:effectLst>
              </a:rPr>
              <a:t>Regionales</a:t>
            </a:r>
            <a:endParaRPr lang="es-ES" sz="1700" dirty="0">
              <a:effectLst>
                <a:outerShdw blurRad="38100" dist="38100" dir="2700000" algn="tl">
                  <a:srgbClr val="C0C0C0"/>
                </a:outerShdw>
              </a:effectLst>
            </a:endParaRPr>
          </a:p>
        </p:txBody>
      </p:sp>
      <p:sp>
        <p:nvSpPr>
          <p:cNvPr id="74756" name="Rectangle 4"/>
          <p:cNvSpPr>
            <a:spLocks noGrp="1" noChangeArrowheads="1"/>
          </p:cNvSpPr>
          <p:nvPr>
            <p:ph type="title"/>
          </p:nvPr>
        </p:nvSpPr>
        <p:spPr>
          <a:xfrm>
            <a:off x="241350" y="116632"/>
            <a:ext cx="5338762" cy="431800"/>
          </a:xfrm>
          <a:noFill/>
          <a:ln/>
        </p:spPr>
        <p:txBody>
          <a:bodyPr/>
          <a:lstStyle/>
          <a:p>
            <a:r>
              <a:rPr lang="es-ES" sz="1900" dirty="0"/>
              <a:t>CLASIFICACIÓN DE PUERTOS</a:t>
            </a:r>
          </a:p>
        </p:txBody>
      </p:sp>
      <p:sp>
        <p:nvSpPr>
          <p:cNvPr id="74757" name="Text Box 5"/>
          <p:cNvSpPr txBox="1">
            <a:spLocks noChangeArrowheads="1"/>
          </p:cNvSpPr>
          <p:nvPr/>
        </p:nvSpPr>
        <p:spPr bwMode="auto">
          <a:xfrm>
            <a:off x="250825" y="692150"/>
            <a:ext cx="5113338" cy="366713"/>
          </a:xfrm>
          <a:prstGeom prst="rect">
            <a:avLst/>
          </a:prstGeom>
          <a:noFill/>
          <a:ln w="3175" algn="ctr">
            <a:noFill/>
            <a:prstDash val="sysDot"/>
            <a:miter lim="800000"/>
            <a:headEnd/>
            <a:tailEnd/>
          </a:ln>
          <a:effectLst/>
        </p:spPr>
        <p:txBody>
          <a:bodyPr>
            <a:spAutoFit/>
          </a:bodyPr>
          <a:lstStyle/>
          <a:p>
            <a:pPr marL="342900" indent="-342900" algn="l">
              <a:spcBef>
                <a:spcPct val="50000"/>
              </a:spcBef>
            </a:pPr>
            <a:r>
              <a:rPr lang="es-ES" b="1"/>
              <a:t>Otras clasificaciones</a:t>
            </a:r>
          </a:p>
        </p:txBody>
      </p:sp>
      <p:pic>
        <p:nvPicPr>
          <p:cNvPr id="74758" name="Picture 6"/>
          <p:cNvPicPr>
            <a:picLocks noChangeAspect="1" noChangeArrowheads="1"/>
          </p:cNvPicPr>
          <p:nvPr/>
        </p:nvPicPr>
        <p:blipFill>
          <a:blip r:embed="rId2" cstate="print"/>
          <a:srcRect/>
          <a:stretch>
            <a:fillRect/>
          </a:stretch>
        </p:blipFill>
        <p:spPr bwMode="auto">
          <a:xfrm>
            <a:off x="4356100" y="3827487"/>
            <a:ext cx="4103688" cy="24098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fld id="{458C53AA-159C-4A52-8255-33DE344ED3C3}" type="slidenum">
              <a:rPr lang="es-ES"/>
              <a:pPr/>
              <a:t>9</a:t>
            </a:fld>
            <a:endParaRPr lang="es-ES"/>
          </a:p>
        </p:txBody>
      </p:sp>
      <p:sp>
        <p:nvSpPr>
          <p:cNvPr id="76802" name="Text Box 2"/>
          <p:cNvSpPr txBox="1">
            <a:spLocks noChangeArrowheads="1"/>
          </p:cNvSpPr>
          <p:nvPr/>
        </p:nvSpPr>
        <p:spPr bwMode="auto">
          <a:xfrm>
            <a:off x="88329" y="620688"/>
            <a:ext cx="4411663" cy="366713"/>
          </a:xfrm>
          <a:prstGeom prst="rect">
            <a:avLst/>
          </a:prstGeom>
          <a:noFill/>
          <a:ln w="3175" algn="ctr">
            <a:noFill/>
            <a:prstDash val="sysDot"/>
            <a:miter lim="800000"/>
            <a:headEnd/>
            <a:tailEnd/>
          </a:ln>
          <a:effectLst/>
        </p:spPr>
        <p:txBody>
          <a:bodyPr>
            <a:spAutoFit/>
          </a:bodyPr>
          <a:lstStyle/>
          <a:p>
            <a:pPr marL="342900" indent="-342900"/>
            <a:r>
              <a:rPr lang="es-ES" dirty="0">
                <a:effectLst>
                  <a:outerShdw blurRad="38100" dist="38100" dir="2700000" algn="tl">
                    <a:srgbClr val="C0C0C0"/>
                  </a:outerShdw>
                </a:effectLst>
              </a:rPr>
              <a:t>A través de procesos de promoción</a:t>
            </a:r>
          </a:p>
        </p:txBody>
      </p:sp>
      <p:sp>
        <p:nvSpPr>
          <p:cNvPr id="76803" name="Rectangle 3"/>
          <p:cNvSpPr>
            <a:spLocks noGrp="1" noChangeArrowheads="1"/>
          </p:cNvSpPr>
          <p:nvPr>
            <p:ph type="body" idx="1"/>
          </p:nvPr>
        </p:nvSpPr>
        <p:spPr>
          <a:xfrm>
            <a:off x="323850" y="1341438"/>
            <a:ext cx="8351838" cy="5111750"/>
          </a:xfrm>
        </p:spPr>
        <p:txBody>
          <a:bodyPr/>
          <a:lstStyle/>
          <a:p>
            <a:pPr algn="just">
              <a:lnSpc>
                <a:spcPct val="90000"/>
              </a:lnSpc>
              <a:buFontTx/>
              <a:buNone/>
            </a:pPr>
            <a:r>
              <a:rPr lang="es-MX" sz="1600"/>
              <a:t>	</a:t>
            </a:r>
          </a:p>
          <a:p>
            <a:pPr algn="just">
              <a:lnSpc>
                <a:spcPct val="90000"/>
              </a:lnSpc>
              <a:buFont typeface="Verdana" pitchFamily="34" charset="0"/>
              <a:buNone/>
            </a:pPr>
            <a:r>
              <a:rPr lang="es-MX" sz="1600"/>
              <a:t>	La Autoridad Portuaria Nacional o Regional es la entidad encargada de promover la inversión privada en la infraestructura portuaria </a:t>
            </a:r>
            <a:r>
              <a:rPr lang="es-MX" sz="1600" u="sng"/>
              <a:t>de titularidad pública.</a:t>
            </a:r>
            <a:r>
              <a:rPr lang="es-MX" sz="1600"/>
              <a:t> Para tal efecto, cuenta con la colaboración de PROINVERSION. La intervención de inversionistas privados bajo esta modalidad puede ser para:</a:t>
            </a:r>
            <a:endParaRPr lang="es-MX" sz="1600" b="1"/>
          </a:p>
          <a:p>
            <a:pPr lvl="1">
              <a:lnSpc>
                <a:spcPct val="90000"/>
              </a:lnSpc>
              <a:buFontTx/>
              <a:buNone/>
            </a:pPr>
            <a:r>
              <a:rPr lang="es-MX" sz="1600" b="1"/>
              <a:t>	</a:t>
            </a:r>
          </a:p>
          <a:p>
            <a:pPr lvl="1" algn="just">
              <a:lnSpc>
                <a:spcPct val="90000"/>
              </a:lnSpc>
              <a:buFontTx/>
              <a:buNone/>
            </a:pPr>
            <a:r>
              <a:rPr lang="es-MX" sz="1600" b="1"/>
              <a:t>	a. Administrar infraestructura ya existente</a:t>
            </a:r>
            <a:r>
              <a:rPr lang="es-MX" sz="1600"/>
              <a:t>: Se otorga a terceros 	temporalmente la administración de una infraestructura. Se busca la 	ampliación, modernización y/o equipamiento de la infraestructura 	portuaria y/o la mejora sustancial. </a:t>
            </a:r>
          </a:p>
          <a:p>
            <a:pPr lvl="1" algn="just">
              <a:lnSpc>
                <a:spcPct val="90000"/>
              </a:lnSpc>
              <a:buFontTx/>
              <a:buNone/>
            </a:pPr>
            <a:endParaRPr lang="es-MX" sz="1600"/>
          </a:p>
          <a:p>
            <a:pPr lvl="1" algn="just">
              <a:lnSpc>
                <a:spcPct val="90000"/>
              </a:lnSpc>
              <a:buFontTx/>
              <a:buNone/>
            </a:pPr>
            <a:r>
              <a:rPr lang="es-MX" sz="1600"/>
              <a:t>	</a:t>
            </a:r>
            <a:r>
              <a:rPr lang="es-MX" sz="1600" b="1"/>
              <a:t>b.</a:t>
            </a:r>
            <a:r>
              <a:rPr lang="es-MX" sz="1600"/>
              <a:t> </a:t>
            </a:r>
            <a:r>
              <a:rPr lang="es-MX" sz="1600" b="1"/>
              <a:t>Invertir en infraestructura portuaria nueva: </a:t>
            </a:r>
            <a:r>
              <a:rPr lang="es-MX" sz="1600"/>
              <a:t>Se otorga 	mediante la suscripción de contratos con el sector privado con la 	finalidad de desarrollar, construir y equipar, por cuenta y riesgo del 	titular del contrato, una infraestructura portuaria nueva. En este 	caso, se otorgará al sector privado el uso exclusivo de la 	infraestructura.</a:t>
            </a:r>
          </a:p>
          <a:p>
            <a:pPr lvl="1" algn="just">
              <a:lnSpc>
                <a:spcPct val="90000"/>
              </a:lnSpc>
              <a:buFontTx/>
              <a:buNone/>
            </a:pPr>
            <a:r>
              <a:rPr lang="es-ES" sz="1600"/>
              <a:t> </a:t>
            </a:r>
            <a:br>
              <a:rPr lang="es-ES" sz="1600"/>
            </a:br>
            <a:endParaRPr lang="es-ES" sz="1600"/>
          </a:p>
        </p:txBody>
      </p:sp>
      <p:sp>
        <p:nvSpPr>
          <p:cNvPr id="76804" name="Rectangle 4"/>
          <p:cNvSpPr>
            <a:spLocks noGrp="1" noChangeArrowheads="1"/>
          </p:cNvSpPr>
          <p:nvPr>
            <p:ph type="title"/>
          </p:nvPr>
        </p:nvSpPr>
        <p:spPr>
          <a:xfrm>
            <a:off x="143321" y="116632"/>
            <a:ext cx="8893175" cy="431800"/>
          </a:xfrm>
          <a:noFill/>
          <a:ln/>
        </p:spPr>
        <p:txBody>
          <a:bodyPr/>
          <a:lstStyle/>
          <a:p>
            <a:r>
              <a:rPr lang="es-ES" sz="1800" dirty="0"/>
              <a:t>FORMAS EN LAS QUE PUEDE INTERVENIR LA INVERSIÓN PRIVADA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tx1"/>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s-ES" sz="1800" b="0"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w="3175" cap="flat" cmpd="sng" algn="ctr">
          <a:solidFill>
            <a:schemeClr val="tx1"/>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s-ES" sz="1800" b="0" i="0" u="none" strike="noStrike" cap="none" normalizeH="0" baseline="0" smtClean="0">
            <a:ln>
              <a:noFill/>
            </a:ln>
            <a:solidFill>
              <a:schemeClr val="bg1"/>
            </a:solidFill>
            <a:effectLst/>
            <a:latin typeface="Verdana"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4173B4BC5B0624ABC55C03236BF20D5" ma:contentTypeVersion="0" ma:contentTypeDescription="Crear nuevo documento." ma:contentTypeScope="" ma:versionID="d7a53df2a5d1433beaceef209791227c">
  <xsd:schema xmlns:xsd="http://www.w3.org/2001/XMLSchema" xmlns:xs="http://www.w3.org/2001/XMLSchema" xmlns:p="http://schemas.microsoft.com/office/2006/metadata/properties" targetNamespace="http://schemas.microsoft.com/office/2006/metadata/properties" ma:root="true" ma:fieldsID="ebba8a198e9bb40c3eeca6d0bd4125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4AD697-42A5-4524-8562-CDD328A1BF2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F1FC39B2-3319-466A-A379-7221E2306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8D4B99A-11A2-4803-ACBA-044A08BFAF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380</TotalTime>
  <Words>356</Words>
  <Application>Microsoft Office PowerPoint</Application>
  <PresentationFormat>Presentación en pantalla (4:3)</PresentationFormat>
  <Paragraphs>161</Paragraphs>
  <Slides>14</Slides>
  <Notes>2</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Diseño predeterminado</vt:lpstr>
      <vt:lpstr>Diapositiva 1</vt:lpstr>
      <vt:lpstr>LEY DEL SISTEMA PORTUARIO NACIONAL</vt:lpstr>
      <vt:lpstr>LEY DEL SISTEMA PORTUARIO NACIONAL</vt:lpstr>
      <vt:lpstr>LEY DEL SISTEMA PORTUARIO NACIONAL</vt:lpstr>
      <vt:lpstr>CLASIFICACIÓN DE PUERTOS</vt:lpstr>
      <vt:lpstr>CLASIFICACIÓN DE PUERTOS</vt:lpstr>
      <vt:lpstr>CLASIFICACIÓN DE PUERTOS</vt:lpstr>
      <vt:lpstr>CLASIFICACIÓN DE PUERTOS</vt:lpstr>
      <vt:lpstr>FORMAS EN LAS QUE PUEDE INTERVENIR LA INVERSIÓN PRIVADA</vt:lpstr>
      <vt:lpstr>FORMAS EN LAS QUE PUEDE INTERVENIR LA INVERSIÓN PRIVADA</vt:lpstr>
      <vt:lpstr>FORMAS EN LAS QUE PUEDE INTERVENIR LA INVERSIÓN PRIVADA</vt:lpstr>
      <vt:lpstr>FORMAS EN LAS QUE PUEDE INTERVENIR LA INVERSIÓN PRIVADA</vt:lpstr>
      <vt:lpstr>Desincentivos a la inversión en puertos privados</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 Quezada Pastuzo</dc:creator>
  <cp:lastModifiedBy>areyna</cp:lastModifiedBy>
  <cp:revision>27</cp:revision>
  <dcterms:created xsi:type="dcterms:W3CDTF">2010-05-11T16:24:01Z</dcterms:created>
  <dcterms:modified xsi:type="dcterms:W3CDTF">2012-07-02T17:04:58Z</dcterms:modified>
</cp:coreProperties>
</file>